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handoutMasterIdLst>
    <p:handoutMasterId r:id="rId33"/>
  </p:handoutMasterIdLst>
  <p:sldIdLst>
    <p:sldId id="271" r:id="rId2"/>
    <p:sldId id="257" r:id="rId3"/>
    <p:sldId id="265" r:id="rId4"/>
    <p:sldId id="266" r:id="rId5"/>
    <p:sldId id="267" r:id="rId6"/>
    <p:sldId id="298" r:id="rId7"/>
    <p:sldId id="258" r:id="rId8"/>
    <p:sldId id="261" r:id="rId9"/>
    <p:sldId id="262" r:id="rId10"/>
    <p:sldId id="269" r:id="rId11"/>
    <p:sldId id="268" r:id="rId12"/>
    <p:sldId id="270" r:id="rId13"/>
    <p:sldId id="263" r:id="rId14"/>
    <p:sldId id="264" r:id="rId15"/>
    <p:sldId id="272" r:id="rId16"/>
    <p:sldId id="273" r:id="rId17"/>
    <p:sldId id="274" r:id="rId18"/>
    <p:sldId id="275" r:id="rId19"/>
    <p:sldId id="278" r:id="rId20"/>
    <p:sldId id="277" r:id="rId21"/>
    <p:sldId id="279" r:id="rId22"/>
    <p:sldId id="280" r:id="rId23"/>
    <p:sldId id="299" r:id="rId24"/>
    <p:sldId id="283" r:id="rId25"/>
    <p:sldId id="281" r:id="rId26"/>
    <p:sldId id="291" r:id="rId27"/>
    <p:sldId id="282" r:id="rId28"/>
    <p:sldId id="292" r:id="rId29"/>
    <p:sldId id="293" r:id="rId30"/>
    <p:sldId id="287"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679" autoAdjust="0"/>
  </p:normalViewPr>
  <p:slideViewPr>
    <p:cSldViewPr snapToGrid="0" snapToObjects="1">
      <p:cViewPr varScale="1">
        <p:scale>
          <a:sx n="81" d="100"/>
          <a:sy n="81" d="100"/>
        </p:scale>
        <p:origin x="-161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9E948D-07BC-2249-953A-7C2E27ED7E8C}" type="datetimeFigureOut">
              <a:rPr lang="en-US" smtClean="0"/>
              <a:t>6/11/12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8632E6C-4AC4-0C4C-97CE-7C38BAE9AA92}" type="slidenum">
              <a:rPr lang="en-US" smtClean="0"/>
              <a:t>‹#›</a:t>
            </a:fld>
            <a:endParaRPr lang="en-US"/>
          </a:p>
        </p:txBody>
      </p:sp>
    </p:spTree>
    <p:extLst>
      <p:ext uri="{BB962C8B-B14F-4D97-AF65-F5344CB8AC3E}">
        <p14:creationId xmlns:p14="http://schemas.microsoft.com/office/powerpoint/2010/main" val="78197918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AA604A-D429-FB45-BE07-4DF626E0AFD2}" type="datetimeFigureOut">
              <a:rPr lang="en-US" smtClean="0"/>
              <a:t>6/11/12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BD2795-18A9-6C41-9611-2DB4594F6098}" type="slidenum">
              <a:rPr lang="en-US" smtClean="0"/>
              <a:t>‹#›</a:t>
            </a:fld>
            <a:endParaRPr lang="en-US"/>
          </a:p>
        </p:txBody>
      </p:sp>
    </p:spTree>
    <p:extLst>
      <p:ext uri="{BB962C8B-B14F-4D97-AF65-F5344CB8AC3E}">
        <p14:creationId xmlns:p14="http://schemas.microsoft.com/office/powerpoint/2010/main" val="94966463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675F18-FD13-3748-B36B-5EAFD14F0DC1}" type="slidenum">
              <a:rPr lang="en-US"/>
              <a:pPr/>
              <a:t>1</a:t>
            </a:fld>
            <a:endParaRPr lang="en-US"/>
          </a:p>
        </p:txBody>
      </p:sp>
      <p:sp>
        <p:nvSpPr>
          <p:cNvPr id="686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8611" name="Rectangle 3"/>
          <p:cNvSpPr>
            <a:spLocks noGrp="1" noChangeArrowheads="1"/>
          </p:cNvSpPr>
          <p:nvPr>
            <p:ph type="body" idx="1"/>
          </p:nvPr>
        </p:nvSpPr>
        <p:spPr/>
        <p:txBody>
          <a:bodyPr/>
          <a:lstStyle/>
          <a:p>
            <a:pPr marL="228600" indent="-228600"/>
            <a:r>
              <a:rPr lang="en-US" b="1"/>
              <a:t>LEARNING OBJECTIVES</a:t>
            </a:r>
            <a:endParaRPr lang="en-US"/>
          </a:p>
          <a:p>
            <a:pPr marL="228600" indent="-228600"/>
            <a:r>
              <a:rPr lang="en-US"/>
              <a:t>After studying this chapter, you will be able to do the following:</a:t>
            </a:r>
          </a:p>
          <a:p>
            <a:pPr marL="228600" indent="-228600">
              <a:buFontTx/>
              <a:buAutoNum type="arabicPeriod"/>
            </a:pPr>
            <a:r>
              <a:rPr lang="en-US"/>
              <a:t>Compare the strengths and weaknesses of the media available for short messages</a:t>
            </a:r>
          </a:p>
          <a:p>
            <a:pPr marL="228600" indent="-228600">
              <a:buFontTx/>
              <a:buAutoNum type="arabicPeriod"/>
            </a:pPr>
            <a:r>
              <a:rPr lang="en-US"/>
              <a:t>Outline six guidelines for creating successful social media content</a:t>
            </a:r>
          </a:p>
          <a:p>
            <a:pPr marL="228600" indent="-228600">
              <a:buFontTx/>
              <a:buAutoNum type="arabicPeriod"/>
            </a:pPr>
            <a:r>
              <a:rPr lang="en-US"/>
              <a:t>Explain the need to treat e-mail as a professional medium and identify the qualities of an effective e-mail subject line</a:t>
            </a:r>
          </a:p>
          <a:p>
            <a:pPr marL="228600" indent="-228600">
              <a:buFontTx/>
              <a:buAutoNum type="arabicPeriod"/>
            </a:pPr>
            <a:r>
              <a:rPr lang="en-US"/>
              <a:t>Identify guidelines for successful instant messaging (IM) in the workplace</a:t>
            </a:r>
          </a:p>
          <a:p>
            <a:pPr marL="228600" indent="-228600">
              <a:buFontTx/>
              <a:buAutoNum type="arabicPeriod"/>
            </a:pPr>
            <a:r>
              <a:rPr lang="en-US"/>
              <a:t>Describe the role of blogging in business communication today and explain how to adapt the three-step writing process to blogging</a:t>
            </a:r>
          </a:p>
          <a:p>
            <a:pPr marL="228600" indent="-228600">
              <a:buFontTx/>
              <a:buAutoNum type="arabicPeriod"/>
            </a:pPr>
            <a:r>
              <a:rPr lang="en-US"/>
              <a:t>Explain how to adapt the three-step writing process for podcasts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8E3B4E-FC6B-5048-B1C3-1F47FA920380}" type="slidenum">
              <a:rPr lang="en-US"/>
              <a:pPr/>
              <a:t>21</a:t>
            </a:fld>
            <a:endParaRPr lang="en-US"/>
          </a:p>
        </p:txBody>
      </p:sp>
      <p:sp>
        <p:nvSpPr>
          <p:cNvPr id="6430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43075" name="Rectangle 3"/>
          <p:cNvSpPr>
            <a:spLocks noGrp="1" noChangeArrowheads="1"/>
          </p:cNvSpPr>
          <p:nvPr>
            <p:ph type="body" idx="1"/>
          </p:nvPr>
        </p:nvSpPr>
        <p:spPr/>
        <p:txBody>
          <a:bodyPr/>
          <a:lstStyle/>
          <a:p>
            <a:pPr marL="228600" indent="-228600"/>
            <a:r>
              <a:rPr lang="en-US" b="1"/>
              <a:t>LEARNING OBJECTIVES</a:t>
            </a:r>
            <a:endParaRPr lang="en-US"/>
          </a:p>
          <a:p>
            <a:pPr marL="228600" indent="-228600"/>
            <a:r>
              <a:rPr lang="en-US"/>
              <a:t>After studying this chapter, you will be able to do the following:</a:t>
            </a:r>
          </a:p>
          <a:p>
            <a:pPr marL="228600" indent="-228600">
              <a:buFontTx/>
              <a:buAutoNum type="arabicPeriod"/>
            </a:pPr>
            <a:r>
              <a:rPr lang="en-US"/>
              <a:t>Apply the three-step writing process to negative messages</a:t>
            </a:r>
          </a:p>
          <a:p>
            <a:pPr marL="228600" indent="-228600">
              <a:buFontTx/>
              <a:buAutoNum type="arabicPeriod"/>
            </a:pPr>
            <a:r>
              <a:rPr lang="en-US"/>
              <a:t>Explain the differences between the direct and the indirect approaches to negative messages, including when it is appropriate to use each one</a:t>
            </a:r>
          </a:p>
          <a:p>
            <a:pPr marL="228600" indent="-228600">
              <a:buFontTx/>
              <a:buAutoNum type="arabicPeriod"/>
            </a:pPr>
            <a:r>
              <a:rPr lang="en-US"/>
              <a:t>Identify the risks of using the indirect approach and explain how to avoid such problems</a:t>
            </a:r>
          </a:p>
          <a:p>
            <a:pPr marL="228600" indent="-228600">
              <a:buFontTx/>
              <a:buAutoNum type="arabicPeriod"/>
            </a:pPr>
            <a:r>
              <a:rPr lang="en-US"/>
              <a:t>Explain the importance of maintaining high standards of ethics and etiquette when delivering negative messages</a:t>
            </a:r>
          </a:p>
          <a:p>
            <a:pPr marL="228600" indent="-228600">
              <a:buFontTx/>
              <a:buAutoNum type="arabicPeriod"/>
            </a:pPr>
            <a:r>
              <a:rPr lang="en-US"/>
              <a:t>Explain the role of communication in crisis management</a:t>
            </a:r>
          </a:p>
          <a:p>
            <a:pPr marL="228600" indent="-228600">
              <a:buFontTx/>
              <a:buAutoNum type="arabicPeriod"/>
            </a:pPr>
            <a:r>
              <a:rPr lang="en-US"/>
              <a:t>List three guidelines for delivering negative news to job applicants and give a brief explanation of each one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070FCF-CB0A-AB4E-A906-D2B55B46DDD7}" type="slidenum">
              <a:rPr lang="en-US"/>
              <a:pPr/>
              <a:t>22</a:t>
            </a:fld>
            <a:endParaRPr lang="en-US"/>
          </a:p>
        </p:txBody>
      </p:sp>
      <p:sp>
        <p:nvSpPr>
          <p:cNvPr id="7004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700419" name="Rectangle 3"/>
          <p:cNvSpPr>
            <a:spLocks noGrp="1" noChangeArrowheads="1"/>
          </p:cNvSpPr>
          <p:nvPr>
            <p:ph type="body" idx="1"/>
          </p:nvPr>
        </p:nvSpPr>
        <p:spPr bwMode="auto">
          <a:xfrm>
            <a:off x="914400" y="4343400"/>
            <a:ext cx="5029200" cy="41148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tabLst>
                <a:tab pos="228600" algn="l"/>
              </a:tabLst>
            </a:pPr>
            <a:r>
              <a:rPr lang="en-US" altLang="ja-JP">
                <a:cs typeface="ＭＳ Ｐゴシック" charset="0"/>
              </a:rPr>
              <a:t>Delivering negative information is rarely easy and never enjoyable, but with some helpful guidelines, you can craft messages that minimize negative reactions. Whenever you deliver negative news, you have five main goals: </a:t>
            </a:r>
          </a:p>
          <a:p>
            <a:pPr marL="228600" indent="-228600">
              <a:buFontTx/>
              <a:buAutoNum type="arabicPeriod"/>
              <a:tabLst>
                <a:tab pos="228600" algn="l"/>
              </a:tabLst>
            </a:pPr>
            <a:r>
              <a:rPr lang="en-US" altLang="ja-JP">
                <a:cs typeface="ＭＳ Ｐゴシック" charset="0"/>
              </a:rPr>
              <a:t>To convey the bad news</a:t>
            </a:r>
          </a:p>
          <a:p>
            <a:pPr marL="228600" indent="-228600">
              <a:buFontTx/>
              <a:buAutoNum type="arabicPeriod"/>
              <a:tabLst>
                <a:tab pos="228600" algn="l"/>
              </a:tabLst>
            </a:pPr>
            <a:r>
              <a:rPr lang="en-US" altLang="ja-JP">
                <a:cs typeface="ＭＳ Ｐゴシック" charset="0"/>
              </a:rPr>
              <a:t>To gain acceptance for it</a:t>
            </a:r>
          </a:p>
          <a:p>
            <a:pPr marL="228600" indent="-228600">
              <a:buFontTx/>
              <a:buAutoNum type="arabicPeriod"/>
              <a:tabLst>
                <a:tab pos="228600" algn="l"/>
              </a:tabLst>
            </a:pPr>
            <a:r>
              <a:rPr lang="en-US" altLang="ja-JP">
                <a:cs typeface="ＭＳ Ｐゴシック" charset="0"/>
              </a:rPr>
              <a:t>To maintain as much goodwill as possible with your audience</a:t>
            </a:r>
          </a:p>
          <a:p>
            <a:pPr marL="228600" indent="-228600">
              <a:buFontTx/>
              <a:buAutoNum type="arabicPeriod"/>
              <a:tabLst>
                <a:tab pos="228600" algn="l"/>
              </a:tabLst>
            </a:pPr>
            <a:r>
              <a:rPr lang="en-US" altLang="ja-JP">
                <a:cs typeface="ＭＳ Ｐゴシック" charset="0"/>
              </a:rPr>
              <a:t>To maintain a good image for your organization</a:t>
            </a:r>
          </a:p>
          <a:p>
            <a:pPr marL="228600" indent="-228600">
              <a:buFontTx/>
              <a:buAutoNum type="arabicPeriod"/>
              <a:tabLst>
                <a:tab pos="228600" algn="l"/>
              </a:tabLst>
            </a:pPr>
            <a:r>
              <a:rPr lang="en-US" altLang="ja-JP">
                <a:cs typeface="ＭＳ Ｐゴシック" charset="0"/>
              </a:rPr>
              <a:t>To reduce future correspondence on the matter </a:t>
            </a:r>
          </a:p>
          <a:p>
            <a:pPr marL="228600" indent="-228600">
              <a:tabLst>
                <a:tab pos="228600" algn="l"/>
              </a:tabLst>
            </a:pPr>
            <a:r>
              <a:rPr lang="en-US"/>
              <a:t>Five goals are clearly a lot to accomplish in one message. However, by learning some simple techniques and following the three-step process, you can develop negative messages that reduce the stress for everyone involved and improve the effectiveness of your communication efforts.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892FA4-4DDA-4D40-903E-5672AE4AFF57}" type="slidenum">
              <a:rPr lang="en-US"/>
              <a:pPr/>
              <a:t>24</a:t>
            </a:fld>
            <a:endParaRPr lang="en-US"/>
          </a:p>
        </p:txBody>
      </p:sp>
      <p:sp>
        <p:nvSpPr>
          <p:cNvPr id="762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62883" name="Rectangle 3"/>
          <p:cNvSpPr>
            <a:spLocks noGrp="1" noChangeArrowheads="1"/>
          </p:cNvSpPr>
          <p:nvPr>
            <p:ph type="body" idx="1"/>
          </p:nvPr>
        </p:nvSpPr>
        <p:spPr/>
        <p:txBody>
          <a:bodyPr/>
          <a:lstStyle/>
          <a:p>
            <a:r>
              <a:rPr lang="en-US" altLang="ja-JP" dirty="0">
                <a:cs typeface="ＭＳ Ｐゴシック" charset="0"/>
              </a:rPr>
              <a:t>In your business writing, you will need to choose the direct or indirect approach whenever you deliver bad news; however, there are no clear guidelines to help you choose in every case. You will have to choose one approach or the other, so ask yourself the following questions:</a:t>
            </a:r>
          </a:p>
          <a:p>
            <a:pPr>
              <a:buFontTx/>
              <a:buChar char="•"/>
            </a:pPr>
            <a:r>
              <a:rPr lang="en-US" altLang="ja-JP" dirty="0">
                <a:cs typeface="ＭＳ Ｐゴシック" charset="0"/>
              </a:rPr>
              <a:t>Will the bad news come as a shock? </a:t>
            </a:r>
          </a:p>
          <a:p>
            <a:pPr>
              <a:buFontTx/>
              <a:buChar char="•"/>
            </a:pPr>
            <a:r>
              <a:rPr lang="en-US" altLang="ja-JP" dirty="0">
                <a:cs typeface="ＭＳ Ｐゴシック" charset="0"/>
              </a:rPr>
              <a:t>Does the reader prefer short messages that get right to the point? </a:t>
            </a:r>
          </a:p>
          <a:p>
            <a:pPr>
              <a:buFontTx/>
              <a:buChar char="•"/>
            </a:pPr>
            <a:r>
              <a:rPr lang="en-US" altLang="ja-JP" dirty="0">
                <a:cs typeface="ＭＳ Ｐゴシック" charset="0"/>
              </a:rPr>
              <a:t>How important is this news to the reader? </a:t>
            </a:r>
          </a:p>
          <a:p>
            <a:pPr>
              <a:buFontTx/>
              <a:buChar char="•"/>
            </a:pPr>
            <a:r>
              <a:rPr lang="en-US" altLang="ja-JP" dirty="0">
                <a:cs typeface="ＭＳ Ｐゴシック" charset="0"/>
              </a:rPr>
              <a:t>Do you need to maintain a close working relationship with the reader? </a:t>
            </a:r>
          </a:p>
          <a:p>
            <a:pPr>
              <a:buFontTx/>
              <a:buChar char="•"/>
            </a:pPr>
            <a:r>
              <a:rPr lang="en-US" altLang="ja-JP" dirty="0">
                <a:cs typeface="ＭＳ Ｐゴシック" charset="0"/>
              </a:rPr>
              <a:t>Do you need to get the reader’s attention? </a:t>
            </a:r>
          </a:p>
          <a:p>
            <a:pPr>
              <a:buFontTx/>
              <a:buChar char="•"/>
            </a:pPr>
            <a:r>
              <a:rPr lang="en-US" altLang="ja-JP" dirty="0">
                <a:cs typeface="ＭＳ Ｐゴシック" charset="0"/>
              </a:rPr>
              <a:t>What is your organization’s preferred style? </a:t>
            </a:r>
            <a:endParaRPr lang="en-US" dirty="0">
              <a:cs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F8674A-5C5A-0B40-9458-9068C76A6FBA}" type="slidenum">
              <a:rPr lang="en-US"/>
              <a:pPr/>
              <a:t>25</a:t>
            </a:fld>
            <a:endParaRPr lang="en-US"/>
          </a:p>
        </p:txBody>
      </p:sp>
      <p:sp>
        <p:nvSpPr>
          <p:cNvPr id="7680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68003" name="Rectangle 3"/>
          <p:cNvSpPr>
            <a:spLocks noGrp="1" noChangeArrowheads="1"/>
          </p:cNvSpPr>
          <p:nvPr>
            <p:ph type="body" idx="1"/>
          </p:nvPr>
        </p:nvSpPr>
        <p:spPr/>
        <p:txBody>
          <a:bodyPr/>
          <a:lstStyle/>
          <a:p>
            <a:pPr>
              <a:tabLst>
                <a:tab pos="228600" algn="l"/>
              </a:tabLst>
            </a:pPr>
            <a:r>
              <a:rPr lang="en-US"/>
              <a:t>A negative message organized using the direct approach starts with a clear statement of the bad news, proceeds to the reasons for the decision (perhaps offering alternatives), and ends with a positive statement aimed at maintaining a good relationship with the audience. </a:t>
            </a:r>
          </a:p>
          <a:p>
            <a:pPr>
              <a:tabLst>
                <a:tab pos="228600" algn="l"/>
              </a:tabLst>
            </a:pPr>
            <a:r>
              <a:rPr lang="en-US"/>
              <a:t>If you have chosen the direct approach to convey bad news, come right out and say it. Maintain a calm, professional tone that keeps the focus on the news and not on individual failures. Also, if necessary, remind the reader why you are writing.</a:t>
            </a:r>
          </a:p>
          <a:p>
            <a:pPr>
              <a:tabLst>
                <a:tab pos="228600" algn="l"/>
              </a:tabLst>
            </a:pPr>
            <a:r>
              <a:rPr lang="en-US"/>
              <a:t>In most cases, you will follow the direct opening with an explanation of why the news is negative. The extent of your explanation depends on the nature of your news and your relationship with the reader. You will encounter situations in which explaining negative news is neither appropriate nor helpful, such as when the reasons are confidential, excessively complicated, or irrelevant to the reader. To maintain a cordial working relationship with the reader, you might want to explain why you cannot provide the information.</a:t>
            </a:r>
          </a:p>
          <a:p>
            <a:pPr>
              <a:tabLst>
                <a:tab pos="228600" algn="l"/>
              </a:tabLst>
            </a:pPr>
            <a:r>
              <a:rPr lang="en-US"/>
              <a:t>After you have explained your negative news, close the message in a positive and respectful manner. If you can, consider offering your reader an alternative solution, in order to preserve the business relationship. </a:t>
            </a:r>
          </a:p>
          <a:p>
            <a:pPr>
              <a:tabLst>
                <a:tab pos="228600" algn="l"/>
              </a:tabLst>
            </a:pP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37F7FC-CFCB-9D42-A719-8A774CEA9932}" type="slidenum">
              <a:rPr lang="en-US"/>
              <a:pPr/>
              <a:t>27</a:t>
            </a:fld>
            <a:endParaRPr lang="en-US"/>
          </a:p>
        </p:txBody>
      </p:sp>
      <p:sp>
        <p:nvSpPr>
          <p:cNvPr id="770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70051" name="Rectangle 3"/>
          <p:cNvSpPr>
            <a:spLocks noGrp="1" noChangeArrowheads="1"/>
          </p:cNvSpPr>
          <p:nvPr>
            <p:ph type="body" idx="1"/>
          </p:nvPr>
        </p:nvSpPr>
        <p:spPr/>
        <p:txBody>
          <a:bodyPr/>
          <a:lstStyle/>
          <a:p>
            <a:pPr marL="228600" indent="-228600">
              <a:tabLst>
                <a:tab pos="228600" algn="l"/>
              </a:tabLst>
            </a:pPr>
            <a:r>
              <a:rPr lang="en-US"/>
              <a:t>The indirect approach helps readers prepare for the bad news by outlining the reasons for the situation before presenting the bad news itself. However, the indirect approach is not meant to obscure bad news, delay it, or limit your responsibility. The purpose of this approach is to ease the blow and help readers accept the news. When done poorly, the indirect approach can be disrespectful and even unethical. When done well, it is a good example of </a:t>
            </a:r>
            <a:r>
              <a:rPr lang="ja-JP" altLang="en-US">
                <a:latin typeface="Arial"/>
              </a:rPr>
              <a:t>“</a:t>
            </a:r>
            <a:r>
              <a:rPr lang="en-US"/>
              <a:t>you-oriented</a:t>
            </a:r>
            <a:r>
              <a:rPr lang="ja-JP" altLang="en-US">
                <a:latin typeface="Arial"/>
              </a:rPr>
              <a:t>”</a:t>
            </a:r>
            <a:r>
              <a:rPr lang="en-US"/>
              <a:t> communication crafted with attention to both ethics and etiquette.</a:t>
            </a:r>
          </a:p>
          <a:p>
            <a:pPr marL="228600" indent="-228600">
              <a:tabLst>
                <a:tab pos="228600" algn="l"/>
              </a:tabLst>
            </a:pPr>
            <a:r>
              <a:rPr lang="en-US"/>
              <a:t>The indirect approach follows a four-part sequence: </a:t>
            </a:r>
          </a:p>
          <a:p>
            <a:pPr marL="228600" indent="-228600">
              <a:buFontTx/>
              <a:buAutoNum type="arabicPeriod"/>
              <a:tabLst>
                <a:tab pos="228600" algn="l"/>
              </a:tabLst>
            </a:pPr>
            <a:r>
              <a:rPr lang="en-US"/>
              <a:t>Open with a buffer.</a:t>
            </a:r>
          </a:p>
          <a:p>
            <a:pPr marL="228600" indent="-228600">
              <a:buFontTx/>
              <a:buAutoNum type="arabicPeriod"/>
              <a:tabLst>
                <a:tab pos="228600" algn="l"/>
              </a:tabLst>
            </a:pPr>
            <a:r>
              <a:rPr lang="en-US"/>
              <a:t>Continue with a logical, neutral explanation of the reasons for the news.</a:t>
            </a:r>
          </a:p>
          <a:p>
            <a:pPr marL="228600" indent="-228600">
              <a:buFontTx/>
              <a:buAutoNum type="arabicPeriod"/>
              <a:tabLst>
                <a:tab pos="228600" algn="l"/>
              </a:tabLst>
            </a:pPr>
            <a:r>
              <a:rPr lang="en-US"/>
              <a:t>Follow with a clear but diplomatic statement of the bad news. </a:t>
            </a:r>
          </a:p>
          <a:p>
            <a:pPr marL="228600" indent="-228600">
              <a:buFontTx/>
              <a:buAutoNum type="arabicPeriod"/>
              <a:tabLst>
                <a:tab pos="228600" algn="l"/>
              </a:tabLst>
            </a:pPr>
            <a:r>
              <a:rPr lang="en-US"/>
              <a:t>Close with a positive forward-looking statement. </a:t>
            </a:r>
          </a:p>
          <a:p>
            <a:pPr marL="228600" indent="-228600">
              <a:tabLst>
                <a:tab pos="228600" algn="l"/>
              </a:tabLst>
            </a:pPr>
            <a:r>
              <a:rPr lang="en-US"/>
              <a:t>The next four slides cover this four-part sequence in detail.</a:t>
            </a:r>
          </a:p>
          <a:p>
            <a:pPr marL="228600" indent="-228600">
              <a:tabLst>
                <a:tab pos="228600" algn="l"/>
              </a:tabLst>
            </a:pPr>
            <a:endParaRPr lang="en-US"/>
          </a:p>
          <a:p>
            <a:pPr marL="228600" indent="-228600">
              <a:tabLst>
                <a:tab pos="228600" algn="l"/>
              </a:tabLst>
            </a:pP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0D7EB8-FA9B-F047-A212-EFFDA8EF04EC}" type="slidenum">
              <a:rPr lang="en-US"/>
              <a:pPr/>
              <a:t>30</a:t>
            </a:fld>
            <a:endParaRPr lang="en-US"/>
          </a:p>
        </p:txBody>
      </p:sp>
      <p:sp>
        <p:nvSpPr>
          <p:cNvPr id="774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74147" name="Rectangle 3"/>
          <p:cNvSpPr>
            <a:spLocks noGrp="1" noChangeArrowheads="1"/>
          </p:cNvSpPr>
          <p:nvPr>
            <p:ph type="body" idx="1"/>
          </p:nvPr>
        </p:nvSpPr>
        <p:spPr/>
        <p:txBody>
          <a:bodyPr/>
          <a:lstStyle/>
          <a:p>
            <a:r>
              <a:rPr lang="en-US"/>
              <a:t>When writing a termination message, you have three goals: (1) present the reasons for this difficult action, (2) avoid statements that might involve the company in legal action, and (3) leave the relationship between the terminated employee and the firm as favorable as possible. For both legal and personal reasons, present specific justification for asking the employee to leave.</a:t>
            </a:r>
          </a:p>
          <a:p>
            <a:r>
              <a:rPr lang="en-US"/>
              <a:t>Make sure that all your reasons are accurate and verifiable. Avoid words that are open to interpretation, such as </a:t>
            </a:r>
            <a:r>
              <a:rPr lang="en-US" i="1"/>
              <a:t>untidy</a:t>
            </a:r>
            <a:r>
              <a:rPr lang="en-US"/>
              <a:t> and </a:t>
            </a:r>
            <a:r>
              <a:rPr lang="en-US" i="1"/>
              <a:t>difficult</a:t>
            </a:r>
            <a:r>
              <a:rPr lang="en-US"/>
              <a:t>. Make sure the employee leaves with feelings that are as positive as the circumstances allow. You can do this by telling the truth about the termination and by helping as much as you can to make the employee</a:t>
            </a:r>
            <a:r>
              <a:rPr lang="ja-JP" altLang="en-US">
                <a:latin typeface="Arial"/>
              </a:rPr>
              <a:t>’</a:t>
            </a:r>
            <a:r>
              <a:rPr lang="en-US"/>
              <a:t>s transition as smooth as possible.</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B47C9B-06B9-DD42-ADD8-E4267EF6930E}" type="slidenum">
              <a:rPr lang="en-US"/>
              <a:pPr/>
              <a:t>2</a:t>
            </a:fld>
            <a:endParaRPr lang="en-US"/>
          </a:p>
        </p:txBody>
      </p:sp>
      <p:sp>
        <p:nvSpPr>
          <p:cNvPr id="6133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13379" name="Rectangle 3"/>
          <p:cNvSpPr>
            <a:spLocks noGrp="1" noChangeArrowheads="1"/>
          </p:cNvSpPr>
          <p:nvPr>
            <p:ph type="body" idx="1"/>
          </p:nvPr>
        </p:nvSpPr>
        <p:spPr/>
        <p:txBody>
          <a:bodyPr/>
          <a:lstStyle/>
          <a:p>
            <a:r>
              <a:rPr lang="en-US"/>
              <a:t>The ease of e-mail communication is its greatest strength—and its greatest weakness. Because sending e-mail is so easy, it is often overused and misused. Consequently, attention to e-mail etiquette is vital, and that starts in the planning stage. </a:t>
            </a:r>
          </a:p>
          <a:p>
            <a:r>
              <a:rPr lang="en-US"/>
              <a:t>Many busy professionals are struggling to keep up with the flow of email messages, some reporting that they receive as many as 50 messages per hour from colleagues and clients. Therefore, make sure that every message you send is necessary. </a:t>
            </a:r>
          </a:p>
          <a:p>
            <a:r>
              <a:rPr lang="en-US"/>
              <a:t>When analyzing your audience, think twice before sending copies to multiple recipients with the </a:t>
            </a:r>
            <a:r>
              <a:rPr lang="ja-JP" altLang="en-US">
                <a:latin typeface="Arial"/>
              </a:rPr>
              <a:t>“</a:t>
            </a:r>
            <a:r>
              <a:rPr lang="en-US"/>
              <a:t>cc</a:t>
            </a:r>
            <a:r>
              <a:rPr lang="ja-JP" altLang="en-US">
                <a:latin typeface="Arial"/>
              </a:rPr>
              <a:t>”</a:t>
            </a:r>
            <a:r>
              <a:rPr lang="en-US"/>
              <a:t> (courtesy copy) function. Conversely, as a manager, make sure that your e-mail habits do not cause productivity problems for your staff.</a:t>
            </a:r>
          </a:p>
          <a:p>
            <a:r>
              <a:rPr lang="en-US"/>
              <a:t>Be sure to respect the chain of command. In many companies, any employee can e-mail anyone else, including the president and CEO. However, take care that you do not abuse this freedom.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9518EB-ABE5-AF48-B1E1-A7EF495088A7}" type="slidenum">
              <a:rPr lang="en-US"/>
              <a:pPr/>
              <a:t>7</a:t>
            </a:fld>
            <a:endParaRPr lang="en-US"/>
          </a:p>
        </p:txBody>
      </p:sp>
      <p:sp>
        <p:nvSpPr>
          <p:cNvPr id="6307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30787" name="Rectangle 3"/>
          <p:cNvSpPr>
            <a:spLocks noGrp="1" noChangeArrowheads="1"/>
          </p:cNvSpPr>
          <p:nvPr>
            <p:ph type="body" idx="1"/>
          </p:nvPr>
        </p:nvSpPr>
        <p:spPr/>
        <p:txBody>
          <a:bodyPr/>
          <a:lstStyle/>
          <a:p>
            <a:r>
              <a:rPr lang="en-US" altLang="ja-JP" dirty="0">
                <a:cs typeface="ＭＳ Ｐゴシック" charset="0"/>
              </a:rPr>
              <a:t>Do not let the speed and simplicity of e-mail lull you into thinking that careless writing is acceptable. Particularly for important messages, a few moments of revising and proofing might save you hours of headaches and damage control. Also, lean in favor of simplicity when it comes to producing your e-mail messages. A clean, easily readable font, in black on a white background, is sufficient for nearly all e-mail messages.</a:t>
            </a:r>
          </a:p>
          <a:p>
            <a:r>
              <a:rPr lang="en-US" dirty="0"/>
              <a:t>Take advantage of your e-mail system</a:t>
            </a:r>
            <a:r>
              <a:rPr lang="ja-JP" altLang="en-US" dirty="0">
                <a:latin typeface="Arial"/>
              </a:rPr>
              <a:t>’</a:t>
            </a:r>
            <a:r>
              <a:rPr lang="en-US" dirty="0"/>
              <a:t>s ability to include a </a:t>
            </a:r>
            <a:r>
              <a:rPr lang="en-US" i="1" dirty="0"/>
              <a:t>signature </a:t>
            </a:r>
            <a:r>
              <a:rPr lang="en-US" dirty="0"/>
              <a:t>(most corporate systems support this). The signature gives your messages a more professional appearance and makes it easy for others to communicate with you through other channels.</a:t>
            </a:r>
          </a:p>
          <a:p>
            <a:r>
              <a:rPr lang="en-US" dirty="0"/>
              <a:t>When you are ready to distribute your message, pause to verify what you are doing before you click </a:t>
            </a:r>
            <a:r>
              <a:rPr lang="ja-JP" altLang="en-US" dirty="0">
                <a:latin typeface="Arial"/>
              </a:rPr>
              <a:t>“</a:t>
            </a:r>
            <a:r>
              <a:rPr lang="en-US" dirty="0"/>
              <a:t>Send.</a:t>
            </a:r>
            <a:r>
              <a:rPr lang="ja-JP" altLang="en-US" dirty="0">
                <a:latin typeface="Arial"/>
              </a:rPr>
              <a:t>”</a:t>
            </a:r>
            <a:r>
              <a:rPr lang="en-US" dirty="0"/>
              <a:t> Double-check your addressees to make sure you have included everyone necessary—and no one else. Also, do not set the message priority to </a:t>
            </a:r>
            <a:r>
              <a:rPr lang="ja-JP" altLang="en-US" dirty="0">
                <a:latin typeface="Arial"/>
              </a:rPr>
              <a:t>“</a:t>
            </a:r>
            <a:r>
              <a:rPr lang="en-US" dirty="0"/>
              <a:t>High</a:t>
            </a:r>
            <a:r>
              <a:rPr lang="ja-JP" altLang="en-US" dirty="0">
                <a:latin typeface="Arial"/>
              </a:rPr>
              <a:t>”</a:t>
            </a:r>
            <a:r>
              <a:rPr lang="en-US" dirty="0"/>
              <a:t> or </a:t>
            </a:r>
            <a:r>
              <a:rPr lang="ja-JP" altLang="en-US" dirty="0">
                <a:latin typeface="Arial"/>
              </a:rPr>
              <a:t>“</a:t>
            </a:r>
            <a:r>
              <a:rPr lang="en-US" dirty="0"/>
              <a:t>Urgent</a:t>
            </a:r>
            <a:r>
              <a:rPr lang="ja-JP" altLang="en-US" dirty="0">
                <a:latin typeface="Arial"/>
              </a:rPr>
              <a:t>”</a:t>
            </a:r>
            <a:r>
              <a:rPr lang="en-US" dirty="0"/>
              <a:t> unless your message is truly urgent.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92F26-A05B-9945-9E85-7B6ACCBBD53F}" type="slidenum">
              <a:rPr lang="en-US"/>
              <a:pPr/>
              <a:t>8</a:t>
            </a:fld>
            <a:endParaRPr lang="en-US"/>
          </a:p>
        </p:txBody>
      </p:sp>
      <p:sp>
        <p:nvSpPr>
          <p:cNvPr id="634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34883" name="Rectangle 3"/>
          <p:cNvSpPr>
            <a:spLocks noGrp="1" noChangeArrowheads="1"/>
          </p:cNvSpPr>
          <p:nvPr>
            <p:ph type="body" idx="1"/>
          </p:nvPr>
        </p:nvSpPr>
        <p:spPr/>
        <p:txBody>
          <a:bodyPr/>
          <a:lstStyle/>
          <a:p>
            <a:r>
              <a:rPr lang="en-US" altLang="ja-JP">
                <a:cs typeface="ＭＳ Ｐゴシック" charset="0"/>
              </a:rPr>
              <a:t>The benefits of workplace IM include its rapid response to urgent messages, lower cost than both phone calls and e-mail, ability to mimic conversation more closely than e-mail, and availability on a wide range of devices, from PCs to phones to PDAs. </a:t>
            </a:r>
            <a:endParaRPr lang="en-US">
              <a:cs typeface="Times New Roman" charset="0"/>
            </a:endParaRPr>
          </a:p>
          <a:p>
            <a:endParaRPr lang="en-US">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C8893C-340F-0541-A416-915665711B38}" type="slidenum">
              <a:rPr lang="en-US"/>
              <a:pPr/>
              <a:t>9</a:t>
            </a:fld>
            <a:endParaRPr lang="en-US"/>
          </a:p>
        </p:txBody>
      </p:sp>
      <p:sp>
        <p:nvSpPr>
          <p:cNvPr id="6717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71747" name="Rectangle 3"/>
          <p:cNvSpPr>
            <a:spLocks noGrp="1" noChangeArrowheads="1"/>
          </p:cNvSpPr>
          <p:nvPr>
            <p:ph type="body" idx="1"/>
          </p:nvPr>
        </p:nvSpPr>
        <p:spPr/>
        <p:txBody>
          <a:bodyPr/>
          <a:lstStyle/>
          <a:p>
            <a:r>
              <a:rPr lang="en-US"/>
              <a:t>To use IM effectively, keep in mind some important behavioral issues: the potential for constant interruptions, the ease of accidentally mixing personal and business messages, the risk of being out of the loop (when you are away from your PC or other IM device), and the vast potential for wasted time. </a:t>
            </a:r>
          </a:p>
          <a:p>
            <a:r>
              <a:rPr lang="en-US"/>
              <a:t>Regardless of the system you may be using, you can make IM more efficient and effective by following these tips:</a:t>
            </a:r>
          </a:p>
          <a:p>
            <a:pPr>
              <a:buFontTx/>
              <a:buChar char="•"/>
            </a:pPr>
            <a:r>
              <a:rPr lang="en-US"/>
              <a:t>Unless a meeting is scheduled, make yourself unavailable when you need to focus on other work.</a:t>
            </a:r>
          </a:p>
          <a:p>
            <a:pPr>
              <a:buFontTx/>
              <a:buChar char="•"/>
            </a:pPr>
            <a:r>
              <a:rPr lang="en-US"/>
              <a:t>If you are not on a secure system, do not send confidential information.</a:t>
            </a:r>
          </a:p>
          <a:p>
            <a:pPr>
              <a:buFontTx/>
              <a:buChar char="•"/>
            </a:pPr>
            <a:r>
              <a:rPr lang="en-US"/>
              <a:t>Be extremely careful about sending personal messages—they have a tendency to pop up on other people</a:t>
            </a:r>
            <a:r>
              <a:rPr lang="ja-JP" altLang="en-US">
                <a:latin typeface="Arial"/>
              </a:rPr>
              <a:t>’</a:t>
            </a:r>
            <a:r>
              <a:rPr lang="en-US"/>
              <a:t>s computers at embarrassing moments.</a:t>
            </a:r>
          </a:p>
          <a:p>
            <a:pPr>
              <a:buFontTx/>
              <a:buChar char="•"/>
            </a:pPr>
            <a:r>
              <a:rPr lang="en-US"/>
              <a:t>Do not use IM for important but impromptu meetings if you can not verify that everyone will be present. </a:t>
            </a:r>
          </a:p>
          <a:p>
            <a:pPr>
              <a:buFontTx/>
              <a:buChar char="•"/>
            </a:pPr>
            <a:r>
              <a:rPr lang="en-US"/>
              <a:t>Unless your system is set up for it, do not use IM for lengthy, complex messages; e-mail is better for these types of messages.</a:t>
            </a:r>
          </a:p>
          <a:p>
            <a:pPr>
              <a:buFontTx/>
              <a:buChar char="•"/>
            </a:pPr>
            <a:r>
              <a:rPr lang="en-US"/>
              <a:t>Try to avoid carrying on multiple IM conversations at once to minimize the chance of sending messages to the wrong people.</a:t>
            </a:r>
          </a:p>
          <a:p>
            <a:pPr>
              <a:buFontTx/>
              <a:buChar char="•"/>
            </a:pPr>
            <a:r>
              <a:rPr lang="en-US"/>
              <a:t>Follow all security guidelines designed to protect your company</a:t>
            </a:r>
            <a:r>
              <a:rPr lang="ja-JP" altLang="en-US">
                <a:latin typeface="Arial"/>
              </a:rPr>
              <a:t>’</a:t>
            </a:r>
            <a:r>
              <a:rPr lang="en-US"/>
              <a:t>s information and systems.</a:t>
            </a:r>
          </a:p>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0B4E59-94BD-8946-814C-B5B5065096F6}" type="slidenum">
              <a:rPr lang="en-US"/>
              <a:pPr/>
              <a:t>12</a:t>
            </a:fld>
            <a:endParaRPr lang="en-US"/>
          </a:p>
        </p:txBody>
      </p:sp>
      <p:sp>
        <p:nvSpPr>
          <p:cNvPr id="6635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63555" name="Rectangle 3"/>
          <p:cNvSpPr>
            <a:spLocks noGrp="1" noChangeArrowheads="1"/>
          </p:cNvSpPr>
          <p:nvPr>
            <p:ph type="body" idx="1"/>
          </p:nvPr>
        </p:nvSpPr>
        <p:spPr/>
        <p:txBody>
          <a:bodyPr/>
          <a:lstStyle/>
          <a:p>
            <a:pPr marL="228600" indent="-228600"/>
            <a:r>
              <a:rPr lang="en-US" b="1"/>
              <a:t>LEARNING OBJECTIVES</a:t>
            </a:r>
            <a:endParaRPr lang="en-US"/>
          </a:p>
          <a:p>
            <a:pPr marL="228600" indent="-228600"/>
            <a:r>
              <a:rPr lang="en-US"/>
              <a:t>After studying this chapter, you will be able to do the following:</a:t>
            </a:r>
          </a:p>
          <a:p>
            <a:pPr marL="228600" indent="-228600">
              <a:buFontTx/>
              <a:buAutoNum type="arabicPeriod"/>
            </a:pPr>
            <a:r>
              <a:rPr lang="en-US"/>
              <a:t>Apply the three-step writing process to routine and positive messages</a:t>
            </a:r>
          </a:p>
          <a:p>
            <a:pPr marL="228600" indent="-228600">
              <a:buFontTx/>
              <a:buAutoNum type="arabicPeriod"/>
            </a:pPr>
            <a:r>
              <a:rPr lang="en-US"/>
              <a:t>Outline an effective strategy for writing routine requests</a:t>
            </a:r>
          </a:p>
          <a:p>
            <a:pPr marL="228600" indent="-228600">
              <a:buFontTx/>
              <a:buAutoNum type="arabicPeriod"/>
            </a:pPr>
            <a:r>
              <a:rPr lang="en-US"/>
              <a:t>Explain how to ask for specific action in a courteous manner</a:t>
            </a:r>
          </a:p>
          <a:p>
            <a:pPr marL="228600" indent="-228600">
              <a:buFontTx/>
              <a:buAutoNum type="arabicPeriod"/>
            </a:pPr>
            <a:r>
              <a:rPr lang="en-US"/>
              <a:t>Describe a strategy for writing routine replies and positive messages</a:t>
            </a:r>
          </a:p>
          <a:p>
            <a:pPr marL="228600" indent="-228600">
              <a:buFontTx/>
              <a:buAutoNum type="arabicPeriod"/>
            </a:pPr>
            <a:r>
              <a:rPr lang="en-US"/>
              <a:t>Discuss the importance of knowing who is responsible when granting claims and requests for adjustment</a:t>
            </a:r>
          </a:p>
          <a:p>
            <a:pPr marL="228600" indent="-228600">
              <a:buFontTx/>
              <a:buAutoNum type="arabicPeriod"/>
            </a:pPr>
            <a:r>
              <a:rPr lang="en-US"/>
              <a:t>Describe the importance of goodwill messages and explain how to make them effective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0CCBFD-E876-2C4D-AD02-B94F5B4BF1E4}" type="slidenum">
              <a:rPr lang="en-US"/>
              <a:pPr/>
              <a:t>13</a:t>
            </a:fld>
            <a:endParaRPr lang="en-US"/>
          </a:p>
        </p:txBody>
      </p:sp>
      <p:sp>
        <p:nvSpPr>
          <p:cNvPr id="7608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60835" name="Rectangle 3"/>
          <p:cNvSpPr>
            <a:spLocks noGrp="1" noChangeArrowheads="1"/>
          </p:cNvSpPr>
          <p:nvPr>
            <p:ph type="body" idx="1"/>
          </p:nvPr>
        </p:nvSpPr>
        <p:spPr/>
        <p:txBody>
          <a:bodyPr/>
          <a:lstStyle/>
          <a:p>
            <a:r>
              <a:rPr lang="en-US"/>
              <a:t>Whenever you ask for something, you are making a request. A request is routine if it is part of the normal course of business and you anticipate that your audience will want to comply. </a:t>
            </a:r>
          </a:p>
          <a:p>
            <a:r>
              <a:rPr lang="en-US"/>
              <a:t>Like all routine messages, routine requests may be thought of as having three parts: an opening, a body, and a close. Using the direct approach, you place your main idea (a clear statement of the request) in the opening. Use the middle to give details and justify your request. Then, close by requesting specific action and concluding cordially. </a:t>
            </a:r>
          </a:p>
          <a:p>
            <a:r>
              <a:rPr lang="en-US"/>
              <a:t>The three parts of a routine request are presented on the next three slides.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A738A-9DC9-CC46-ABD1-DA31B9B3A567}" type="slidenum">
              <a:rPr lang="en-US"/>
              <a:pPr/>
              <a:t>14</a:t>
            </a:fld>
            <a:endParaRPr lang="en-US"/>
          </a:p>
        </p:txBody>
      </p:sp>
      <p:sp>
        <p:nvSpPr>
          <p:cNvPr id="6184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18499" name="Rectangle 3"/>
          <p:cNvSpPr>
            <a:spLocks noGrp="1" noChangeArrowheads="1"/>
          </p:cNvSpPr>
          <p:nvPr>
            <p:ph type="body" idx="1"/>
          </p:nvPr>
        </p:nvSpPr>
        <p:spPr/>
        <p:txBody>
          <a:bodyPr/>
          <a:lstStyle/>
          <a:p>
            <a:r>
              <a:rPr lang="en-US"/>
              <a:t>Like requests, routine replies and positive messages will generally be of interest to your readers, so use the direct approach. Open with your main idea (the positive reply or the good news). Use the body to explain all the relevant details. Then, close cordially, perhaps highlighting a benefit to your reader.</a:t>
            </a:r>
          </a:p>
          <a:p>
            <a:pPr>
              <a:buFontTx/>
              <a:buChar char="•"/>
            </a:pPr>
            <a:r>
              <a:rPr lang="en-US"/>
              <a:t>By opening your routine and positive messages with the main idea or good news, you are preparing your audience for the details that follow. </a:t>
            </a:r>
          </a:p>
          <a:p>
            <a:pPr>
              <a:buFontTx/>
              <a:buChar char="•"/>
            </a:pPr>
            <a:r>
              <a:rPr lang="en-US"/>
              <a:t>Use the body of your message to explain your point completely so that your audience will experience no confusion or lingering doubt. In addition to providing details in the body, maintain the positive, supportive tone established in the opening. </a:t>
            </a:r>
          </a:p>
          <a:p>
            <a:pPr>
              <a:buFontTx/>
              <a:buChar char="•"/>
            </a:pPr>
            <a:r>
              <a:rPr lang="en-US"/>
              <a:t>Your message is most likely to succeed if your readers are left feeling that you have their best interests in mind. You can accomplish this task either by highlighting a benefit to the audience or by expressing appreciation or goodwill. If follow-up action is required, clearly state who will follow up and when it will be done. </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E2AB8A-B9CC-724E-905D-5A9F5BEE6A5F}" type="slidenum">
              <a:rPr lang="en-US"/>
              <a:pPr/>
              <a:t>18</a:t>
            </a:fld>
            <a:endParaRPr lang="en-US"/>
          </a:p>
        </p:txBody>
      </p:sp>
      <p:sp>
        <p:nvSpPr>
          <p:cNvPr id="6164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16451" name="Rectangle 3"/>
          <p:cNvSpPr>
            <a:spLocks noGrp="1" noChangeArrowheads="1"/>
          </p:cNvSpPr>
          <p:nvPr>
            <p:ph type="body" idx="1"/>
          </p:nvPr>
        </p:nvSpPr>
        <p:spPr/>
        <p:txBody>
          <a:bodyPr/>
          <a:lstStyle/>
          <a:p>
            <a:r>
              <a:rPr lang="en-US"/>
              <a:t>When responding positively to a request, giving good news, or sending a goodwill message, you have several goals: (1) to communicate the information or good news, (2) to answer all questions, (3) to provide all required details, and (4) to leave your reader with a good impression of you and your firm. Routine positive messages can be quite brief and to the point, so you may use the direct approach. Just remember to be courteous, stay upbeat, and maintain a </a:t>
            </a:r>
            <a:r>
              <a:rPr lang="ja-JP" altLang="en-US">
                <a:latin typeface="Arial"/>
              </a:rPr>
              <a:t>“</a:t>
            </a:r>
            <a:r>
              <a:rPr lang="en-US"/>
              <a:t>you-oriented</a:t>
            </a:r>
            <a:r>
              <a:rPr lang="ja-JP" altLang="en-US">
                <a:latin typeface="Arial"/>
              </a:rPr>
              <a:t>”</a:t>
            </a:r>
            <a:r>
              <a:rPr lang="en-US"/>
              <a:t> tone.</a:t>
            </a:r>
          </a:p>
          <a:p>
            <a:endParaRPr lang="en-US">
              <a:cs typeface="Times New Roma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3343235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3385736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4012802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4110529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Copyright © 2010 Pearson Education, Inc. publishing as Prentice Hall </a:t>
            </a:r>
            <a:endParaRPr lang="en-US"/>
          </a:p>
        </p:txBody>
      </p:sp>
      <p:sp>
        <p:nvSpPr>
          <p:cNvPr id="5" name="Footer Placeholder 4"/>
          <p:cNvSpPr>
            <a:spLocks noGrp="1"/>
          </p:cNvSpPr>
          <p:nvPr>
            <p:ph type="ftr" sz="quarter" idx="11"/>
          </p:nvPr>
        </p:nvSpPr>
        <p:spPr/>
        <p:txBody>
          <a:bodyPr/>
          <a:lstStyle/>
          <a:p>
            <a:r>
              <a:rPr lang="en-US" smtClean="0"/>
              <a:t>TMT, BUS 251</a:t>
            </a:r>
            <a:endParaRPr lang="en-US"/>
          </a:p>
        </p:txBody>
      </p:sp>
      <p:sp>
        <p:nvSpPr>
          <p:cNvPr id="6" name="Slide Number Placeholder 5"/>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11907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Copyright © 2010 Pearson Education, Inc. publishing as Prentice Hall </a:t>
            </a:r>
            <a:endParaRPr lang="en-US"/>
          </a:p>
        </p:txBody>
      </p:sp>
      <p:sp>
        <p:nvSpPr>
          <p:cNvPr id="6" name="Footer Placeholder 5"/>
          <p:cNvSpPr>
            <a:spLocks noGrp="1"/>
          </p:cNvSpPr>
          <p:nvPr>
            <p:ph type="ftr" sz="quarter" idx="11"/>
          </p:nvPr>
        </p:nvSpPr>
        <p:spPr/>
        <p:txBody>
          <a:bodyPr/>
          <a:lstStyle/>
          <a:p>
            <a:r>
              <a:rPr lang="en-US" smtClean="0"/>
              <a:t>TMT, BUS 251</a:t>
            </a:r>
            <a:endParaRPr lang="en-US"/>
          </a:p>
        </p:txBody>
      </p:sp>
      <p:sp>
        <p:nvSpPr>
          <p:cNvPr id="7" name="Slide Number Placeholder 6"/>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1526148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Copyright © 2010 Pearson Education, Inc. publishing as Prentice Hall </a:t>
            </a:r>
            <a:endParaRPr lang="en-US"/>
          </a:p>
        </p:txBody>
      </p:sp>
      <p:sp>
        <p:nvSpPr>
          <p:cNvPr id="8" name="Footer Placeholder 7"/>
          <p:cNvSpPr>
            <a:spLocks noGrp="1"/>
          </p:cNvSpPr>
          <p:nvPr>
            <p:ph type="ftr" sz="quarter" idx="11"/>
          </p:nvPr>
        </p:nvSpPr>
        <p:spPr/>
        <p:txBody>
          <a:bodyPr/>
          <a:lstStyle/>
          <a:p>
            <a:r>
              <a:rPr lang="en-US" smtClean="0"/>
              <a:t>TMT, BUS 251</a:t>
            </a:r>
            <a:endParaRPr lang="en-US"/>
          </a:p>
        </p:txBody>
      </p:sp>
      <p:sp>
        <p:nvSpPr>
          <p:cNvPr id="9" name="Slide Number Placeholder 8"/>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1662658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Copyright © 2010 Pearson Education, Inc. publishing as Prentice Hall </a:t>
            </a:r>
            <a:endParaRPr lang="en-US"/>
          </a:p>
        </p:txBody>
      </p:sp>
      <p:sp>
        <p:nvSpPr>
          <p:cNvPr id="4" name="Footer Placeholder 3"/>
          <p:cNvSpPr>
            <a:spLocks noGrp="1"/>
          </p:cNvSpPr>
          <p:nvPr>
            <p:ph type="ftr" sz="quarter" idx="11"/>
          </p:nvPr>
        </p:nvSpPr>
        <p:spPr/>
        <p:txBody>
          <a:bodyPr/>
          <a:lstStyle/>
          <a:p>
            <a:r>
              <a:rPr lang="en-US" smtClean="0"/>
              <a:t>TMT, BUS 251</a:t>
            </a:r>
            <a:endParaRPr lang="en-US"/>
          </a:p>
        </p:txBody>
      </p:sp>
      <p:sp>
        <p:nvSpPr>
          <p:cNvPr id="5" name="Slide Number Placeholder 4"/>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478219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Copyright © 2010 Pearson Education, Inc. publishing as Prentice Hall </a:t>
            </a:r>
            <a:endParaRPr lang="en-US"/>
          </a:p>
        </p:txBody>
      </p:sp>
      <p:sp>
        <p:nvSpPr>
          <p:cNvPr id="3" name="Footer Placeholder 2"/>
          <p:cNvSpPr>
            <a:spLocks noGrp="1"/>
          </p:cNvSpPr>
          <p:nvPr>
            <p:ph type="ftr" sz="quarter" idx="11"/>
          </p:nvPr>
        </p:nvSpPr>
        <p:spPr/>
        <p:txBody>
          <a:bodyPr/>
          <a:lstStyle/>
          <a:p>
            <a:r>
              <a:rPr lang="en-US" smtClean="0"/>
              <a:t>TMT, BUS 251</a:t>
            </a:r>
            <a:endParaRPr lang="en-US"/>
          </a:p>
        </p:txBody>
      </p:sp>
      <p:sp>
        <p:nvSpPr>
          <p:cNvPr id="4" name="Slide Number Placeholder 3"/>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720296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Copyright © 2010 Pearson Education, Inc. publishing as Prentice Hall </a:t>
            </a:r>
            <a:endParaRPr lang="en-US"/>
          </a:p>
        </p:txBody>
      </p:sp>
      <p:sp>
        <p:nvSpPr>
          <p:cNvPr id="6" name="Footer Placeholder 5"/>
          <p:cNvSpPr>
            <a:spLocks noGrp="1"/>
          </p:cNvSpPr>
          <p:nvPr>
            <p:ph type="ftr" sz="quarter" idx="11"/>
          </p:nvPr>
        </p:nvSpPr>
        <p:spPr/>
        <p:txBody>
          <a:bodyPr/>
          <a:lstStyle/>
          <a:p>
            <a:r>
              <a:rPr lang="en-US" smtClean="0"/>
              <a:t>TMT, BUS 251</a:t>
            </a:r>
            <a:endParaRPr lang="en-US"/>
          </a:p>
        </p:txBody>
      </p:sp>
      <p:sp>
        <p:nvSpPr>
          <p:cNvPr id="7" name="Slide Number Placeholder 6"/>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253161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Copyright © 2010 Pearson Education, Inc. publishing as Prentice Hall </a:t>
            </a:r>
            <a:endParaRPr lang="en-US"/>
          </a:p>
        </p:txBody>
      </p:sp>
      <p:sp>
        <p:nvSpPr>
          <p:cNvPr id="6" name="Footer Placeholder 5"/>
          <p:cNvSpPr>
            <a:spLocks noGrp="1"/>
          </p:cNvSpPr>
          <p:nvPr>
            <p:ph type="ftr" sz="quarter" idx="11"/>
          </p:nvPr>
        </p:nvSpPr>
        <p:spPr/>
        <p:txBody>
          <a:bodyPr/>
          <a:lstStyle/>
          <a:p>
            <a:r>
              <a:rPr lang="en-US" smtClean="0"/>
              <a:t>TMT, BUS 251</a:t>
            </a:r>
            <a:endParaRPr lang="en-US"/>
          </a:p>
        </p:txBody>
      </p:sp>
      <p:sp>
        <p:nvSpPr>
          <p:cNvPr id="7" name="Slide Number Placeholder 6"/>
          <p:cNvSpPr>
            <a:spLocks noGrp="1"/>
          </p:cNvSpPr>
          <p:nvPr>
            <p:ph type="sldNum" sz="quarter" idx="12"/>
          </p:nvPr>
        </p:nvSpPr>
        <p:spPr/>
        <p:txBody>
          <a:bodyPr/>
          <a:lstStyle/>
          <a:p>
            <a:fld id="{885942A4-F446-9C46-923B-093FCFB5424D}" type="slidenum">
              <a:rPr lang="en-US" smtClean="0"/>
              <a:t>‹#›</a:t>
            </a:fld>
            <a:endParaRPr lang="en-US"/>
          </a:p>
        </p:txBody>
      </p:sp>
    </p:spTree>
    <p:extLst>
      <p:ext uri="{BB962C8B-B14F-4D97-AF65-F5344CB8AC3E}">
        <p14:creationId xmlns:p14="http://schemas.microsoft.com/office/powerpoint/2010/main" val="6117832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Copyright © 2010 Pearson Education, Inc. publishing as Prentice Hall </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TMT, BUS 251</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5942A4-F446-9C46-923B-093FCFB5424D}" type="slidenum">
              <a:rPr lang="en-US" smtClean="0"/>
              <a:t>‹#›</a:t>
            </a:fld>
            <a:endParaRPr lang="en-US"/>
          </a:p>
        </p:txBody>
      </p:sp>
    </p:spTree>
    <p:extLst>
      <p:ext uri="{BB962C8B-B14F-4D97-AF65-F5344CB8AC3E}">
        <p14:creationId xmlns:p14="http://schemas.microsoft.com/office/powerpoint/2010/main" val="749835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457200" y="2000250"/>
            <a:ext cx="8229600" cy="1714500"/>
          </a:xfrm>
        </p:spPr>
        <p:txBody>
          <a:bodyPr/>
          <a:lstStyle/>
          <a:p>
            <a:r>
              <a:rPr lang="en-US" sz="4800">
                <a:solidFill>
                  <a:schemeClr val="tx1"/>
                </a:solidFill>
              </a:rPr>
              <a:t>Crafting Messages for Electronic Media</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067607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3160" y="330147"/>
            <a:ext cx="8876816" cy="5078314"/>
          </a:xfrm>
          <a:prstGeom prst="rect">
            <a:avLst/>
          </a:prstGeom>
          <a:noFill/>
        </p:spPr>
        <p:txBody>
          <a:bodyPr wrap="square" rtlCol="0">
            <a:spAutoFit/>
          </a:bodyPr>
          <a:lstStyle/>
          <a:p>
            <a:r>
              <a:rPr lang="en-US" sz="2400" b="1" dirty="0" smtClean="0"/>
              <a:t>Regardless of the system you're using, you can make IM more efficient and effective by following these tips:</a:t>
            </a:r>
          </a:p>
          <a:p>
            <a:endParaRPr lang="en-US" sz="2400" b="1" dirty="0" smtClean="0"/>
          </a:p>
          <a:p>
            <a:pPr marL="285750" indent="-285750">
              <a:buFont typeface="Arial"/>
              <a:buChar char="•"/>
            </a:pPr>
            <a:r>
              <a:rPr lang="en-US" dirty="0" smtClean="0"/>
              <a:t>Unless a meeting is scheduled, make yourself unavailable when you need to focus on other Work.</a:t>
            </a:r>
          </a:p>
          <a:p>
            <a:pPr marL="285750" indent="-285750">
              <a:buFont typeface="Arial"/>
              <a:buChar char="•"/>
            </a:pPr>
            <a:r>
              <a:rPr lang="en-US" dirty="0" smtClean="0"/>
              <a:t>If you’re not on a secure system, don’t send confidential information.</a:t>
            </a:r>
          </a:p>
          <a:p>
            <a:pPr marL="285750" indent="-285750">
              <a:buFont typeface="Arial"/>
              <a:buChar char="•"/>
            </a:pPr>
            <a:r>
              <a:rPr lang="en-US" dirty="0" smtClean="0"/>
              <a:t>Be extremely careful about sending personal messages-they have a tendency to pop up on other people’s computers at embarrassing moments.</a:t>
            </a:r>
          </a:p>
          <a:p>
            <a:pPr marL="285750" indent="-285750">
              <a:buFont typeface="Arial"/>
              <a:buChar char="•"/>
            </a:pPr>
            <a:r>
              <a:rPr lang="en-US" dirty="0" smtClean="0"/>
              <a:t>Don’t use IM for important but impromptu meetings if you can’t verify that everyone</a:t>
            </a:r>
          </a:p>
          <a:p>
            <a:pPr marL="285750" indent="-285750">
              <a:buFont typeface="Arial"/>
              <a:buChar char="•"/>
            </a:pPr>
            <a:r>
              <a:rPr lang="en-US" dirty="0" smtClean="0"/>
              <a:t>concerned will be available.</a:t>
            </a:r>
          </a:p>
          <a:p>
            <a:pPr marL="285750" indent="-285750">
              <a:buFont typeface="Arial"/>
              <a:buChar char="•"/>
            </a:pPr>
            <a:r>
              <a:rPr lang="en-US" dirty="0" smtClean="0"/>
              <a:t>Unless your system is set up for it, don’t use IM for lengthy, complex messages; e-mail is better for those.</a:t>
            </a:r>
          </a:p>
          <a:p>
            <a:pPr marL="285750" indent="-285750">
              <a:buFont typeface="Arial"/>
              <a:buChar char="•"/>
            </a:pPr>
            <a:r>
              <a:rPr lang="en-US" dirty="0" smtClean="0"/>
              <a:t>Try to avoid carrying on multiple IM conversations at once, to minimize the chance of sending messages to the Wrong people or making one person wait While you tend to another conversation.</a:t>
            </a:r>
          </a:p>
          <a:p>
            <a:pPr marL="285750" indent="-285750">
              <a:buFont typeface="Arial"/>
              <a:buChar char="•"/>
            </a:pPr>
            <a:r>
              <a:rPr lang="en-US" dirty="0" smtClean="0"/>
              <a:t>Follow all security guidelines designed to keep your company’s information and systems safe from attack.</a:t>
            </a:r>
            <a:endParaRPr lang="en-US" dirty="0"/>
          </a:p>
        </p:txBody>
      </p:sp>
      <p:sp>
        <p:nvSpPr>
          <p:cNvPr id="6" name="Footer Placeholder 5"/>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326946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4.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854" y="377544"/>
            <a:ext cx="8724307" cy="5666939"/>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223701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a:xfrm>
            <a:off x="457200" y="2286000"/>
            <a:ext cx="8229600" cy="1828800"/>
          </a:xfrm>
          <a:noFill/>
          <a:ln/>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txBody>
          <a:bodyPr/>
          <a:lstStyle/>
          <a:p>
            <a:r>
              <a:rPr lang="en-US" sz="4800"/>
              <a:t>Writing Routine and Positive Messages</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45306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1" name="Rectangle 3"/>
          <p:cNvSpPr>
            <a:spLocks noGrp="1" noChangeArrowheads="1"/>
          </p:cNvSpPr>
          <p:nvPr>
            <p:ph type="title"/>
          </p:nvPr>
        </p:nvSpPr>
        <p:spPr>
          <a:xfrm>
            <a:off x="457200" y="381000"/>
            <a:ext cx="8229600" cy="1600200"/>
          </a:xfrm>
          <a:solidFill>
            <a:srgbClr val="660033"/>
          </a:solidFill>
          <a:ln w="19050">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Routine Requests</a:t>
            </a:r>
          </a:p>
        </p:txBody>
      </p:sp>
      <p:grpSp>
        <p:nvGrpSpPr>
          <p:cNvPr id="759831" name="Group 23"/>
          <p:cNvGrpSpPr>
            <a:grpSpLocks/>
          </p:cNvGrpSpPr>
          <p:nvPr/>
        </p:nvGrpSpPr>
        <p:grpSpPr bwMode="auto">
          <a:xfrm>
            <a:off x="457200" y="1981200"/>
            <a:ext cx="8229600" cy="4191000"/>
            <a:chOff x="288" y="1248"/>
            <a:chExt cx="5184" cy="2640"/>
          </a:xfrm>
        </p:grpSpPr>
        <p:sp>
          <p:nvSpPr>
            <p:cNvPr id="759810" name="Rectangle 2" descr="5%"/>
            <p:cNvSpPr>
              <a:spLocks noChangeArrowheads="1"/>
            </p:cNvSpPr>
            <p:nvPr/>
          </p:nvSpPr>
          <p:spPr bwMode="auto">
            <a:xfrm>
              <a:off x="288" y="1248"/>
              <a:ext cx="5184" cy="2640"/>
            </a:xfrm>
            <a:prstGeom prst="rect">
              <a:avLst/>
            </a:prstGeom>
            <a:pattFill prst="pct5">
              <a:fgClr>
                <a:srgbClr val="FFEFD1"/>
              </a:fgClr>
              <a:bgClr>
                <a:srgbClr val="F0EBE0"/>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59813" name="Text Box 5"/>
            <p:cNvSpPr txBox="1">
              <a:spLocks noChangeArrowheads="1"/>
            </p:cNvSpPr>
            <p:nvPr/>
          </p:nvSpPr>
          <p:spPr bwMode="auto">
            <a:xfrm>
              <a:off x="316" y="2481"/>
              <a:ext cx="896"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a:latin typeface="Arial" charset="0"/>
                </a:rPr>
                <a:t>Routine</a:t>
              </a:r>
            </a:p>
            <a:p>
              <a:pPr algn="ctr"/>
              <a:r>
                <a:rPr lang="en-US">
                  <a:latin typeface="Arial" charset="0"/>
                </a:rPr>
                <a:t>Business</a:t>
              </a:r>
            </a:p>
          </p:txBody>
        </p:sp>
        <p:sp>
          <p:nvSpPr>
            <p:cNvPr id="759814" name="Text Box 6"/>
            <p:cNvSpPr txBox="1">
              <a:spLocks noChangeArrowheads="1"/>
            </p:cNvSpPr>
            <p:nvPr/>
          </p:nvSpPr>
          <p:spPr bwMode="auto">
            <a:xfrm>
              <a:off x="4490" y="2481"/>
              <a:ext cx="918"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a:latin typeface="Arial" charset="0"/>
                </a:rPr>
                <a:t>Willing</a:t>
              </a:r>
            </a:p>
            <a:p>
              <a:pPr algn="ctr"/>
              <a:r>
                <a:rPr lang="en-US">
                  <a:latin typeface="Arial" charset="0"/>
                </a:rPr>
                <a:t>Audience</a:t>
              </a:r>
            </a:p>
          </p:txBody>
        </p:sp>
        <p:sp>
          <p:nvSpPr>
            <p:cNvPr id="759815" name="Text Box 7"/>
            <p:cNvSpPr txBox="1">
              <a:spLocks noChangeArrowheads="1"/>
            </p:cNvSpPr>
            <p:nvPr/>
          </p:nvSpPr>
          <p:spPr bwMode="auto">
            <a:xfrm>
              <a:off x="2133" y="1348"/>
              <a:ext cx="149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Direct Approach</a:t>
              </a:r>
            </a:p>
          </p:txBody>
        </p:sp>
        <p:cxnSp>
          <p:nvCxnSpPr>
            <p:cNvPr id="759816" name="AutoShape 8"/>
            <p:cNvCxnSpPr>
              <a:cxnSpLocks noChangeShapeType="1"/>
              <a:stCxn id="759815" idx="1"/>
              <a:endCxn id="759813" idx="0"/>
            </p:cNvCxnSpPr>
            <p:nvPr/>
          </p:nvCxnSpPr>
          <p:spPr bwMode="auto">
            <a:xfrm rot="10800000" flipV="1">
              <a:off x="764" y="1492"/>
              <a:ext cx="1369" cy="989"/>
            </a:xfrm>
            <a:prstGeom prst="bentConnector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59817" name="AutoShape 9"/>
            <p:cNvCxnSpPr>
              <a:cxnSpLocks noChangeShapeType="1"/>
              <a:stCxn id="759815" idx="3"/>
              <a:endCxn id="759814" idx="0"/>
            </p:cNvCxnSpPr>
            <p:nvPr/>
          </p:nvCxnSpPr>
          <p:spPr bwMode="auto">
            <a:xfrm>
              <a:off x="3627" y="1492"/>
              <a:ext cx="1322" cy="989"/>
            </a:xfrm>
            <a:prstGeom prst="bentConnector2">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759827" name="Group 19"/>
            <p:cNvGrpSpPr>
              <a:grpSpLocks/>
            </p:cNvGrpSpPr>
            <p:nvPr/>
          </p:nvGrpSpPr>
          <p:grpSpPr bwMode="auto">
            <a:xfrm>
              <a:off x="1528" y="1784"/>
              <a:ext cx="2704" cy="1912"/>
              <a:chOff x="1528" y="1736"/>
              <a:chExt cx="2704" cy="1464"/>
            </a:xfrm>
          </p:grpSpPr>
          <p:sp>
            <p:nvSpPr>
              <p:cNvPr id="759823" name="Rectangle 15" descr="5%"/>
              <p:cNvSpPr>
                <a:spLocks noChangeArrowheads="1"/>
              </p:cNvSpPr>
              <p:nvPr/>
            </p:nvSpPr>
            <p:spPr bwMode="auto">
              <a:xfrm>
                <a:off x="1528" y="1736"/>
                <a:ext cx="2704" cy="488"/>
              </a:xfrm>
              <a:prstGeom prst="rect">
                <a:avLst/>
              </a:prstGeom>
              <a:pattFill prst="pct5">
                <a:fgClr>
                  <a:srgbClr val="FFEFD1"/>
                </a:fgClr>
                <a:bgClr>
                  <a:srgbClr val="F0EBE0"/>
                </a:bgClr>
              </a:pattFill>
              <a:ln w="1270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1" hangingPunct="1"/>
                <a:r>
                  <a:rPr lang="en-US" sz="2800" b="1">
                    <a:latin typeface="Arial" charset="0"/>
                  </a:rPr>
                  <a:t>State the Request</a:t>
                </a:r>
              </a:p>
            </p:txBody>
          </p:sp>
          <p:sp>
            <p:nvSpPr>
              <p:cNvPr id="759824" name="Rectangle 16" descr="5%"/>
              <p:cNvSpPr>
                <a:spLocks noChangeArrowheads="1"/>
              </p:cNvSpPr>
              <p:nvPr/>
            </p:nvSpPr>
            <p:spPr bwMode="auto">
              <a:xfrm>
                <a:off x="1528" y="2224"/>
                <a:ext cx="2704" cy="488"/>
              </a:xfrm>
              <a:prstGeom prst="rect">
                <a:avLst/>
              </a:prstGeom>
              <a:pattFill prst="pct5">
                <a:fgClr>
                  <a:srgbClr val="FFEFD1"/>
                </a:fgClr>
                <a:bgClr>
                  <a:srgbClr val="F0EBE0"/>
                </a:bgClr>
              </a:pattFill>
              <a:ln w="1270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1" hangingPunct="1"/>
                <a:r>
                  <a:rPr lang="en-US" sz="2800" b="1">
                    <a:latin typeface="Arial" charset="0"/>
                  </a:rPr>
                  <a:t>Support the Request</a:t>
                </a:r>
              </a:p>
            </p:txBody>
          </p:sp>
          <p:sp>
            <p:nvSpPr>
              <p:cNvPr id="759825" name="Rectangle 17" descr="5%"/>
              <p:cNvSpPr>
                <a:spLocks noChangeArrowheads="1"/>
              </p:cNvSpPr>
              <p:nvPr/>
            </p:nvSpPr>
            <p:spPr bwMode="auto">
              <a:xfrm>
                <a:off x="1528" y="2712"/>
                <a:ext cx="2704" cy="488"/>
              </a:xfrm>
              <a:prstGeom prst="rect">
                <a:avLst/>
              </a:prstGeom>
              <a:pattFill prst="pct5">
                <a:fgClr>
                  <a:srgbClr val="FFEFD1"/>
                </a:fgClr>
                <a:bgClr>
                  <a:srgbClr val="F0EBE0"/>
                </a:bgClr>
              </a:pattFill>
              <a:ln w="1270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1" hangingPunct="1"/>
                <a:r>
                  <a:rPr lang="en-US" sz="2800" b="1">
                    <a:latin typeface="Arial" charset="0"/>
                  </a:rPr>
                  <a:t>Close the Message</a:t>
                </a:r>
              </a:p>
            </p:txBody>
          </p:sp>
        </p:grpSp>
        <p:cxnSp>
          <p:nvCxnSpPr>
            <p:cNvPr id="759828" name="AutoShape 20"/>
            <p:cNvCxnSpPr>
              <a:cxnSpLocks noChangeShapeType="1"/>
              <a:stCxn id="759813" idx="3"/>
              <a:endCxn id="759824" idx="1"/>
            </p:cNvCxnSpPr>
            <p:nvPr/>
          </p:nvCxnSpPr>
          <p:spPr bwMode="auto">
            <a:xfrm>
              <a:off x="1212" y="2740"/>
              <a:ext cx="316" cy="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59829" name="AutoShape 21"/>
            <p:cNvCxnSpPr>
              <a:cxnSpLocks noChangeShapeType="1"/>
              <a:stCxn id="759814" idx="1"/>
              <a:endCxn id="759824" idx="3"/>
            </p:cNvCxnSpPr>
            <p:nvPr/>
          </p:nvCxnSpPr>
          <p:spPr bwMode="auto">
            <a:xfrm flipH="1">
              <a:off x="4232" y="2740"/>
              <a:ext cx="258" cy="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885535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5" name="Rectangle 3"/>
          <p:cNvSpPr>
            <a:spLocks noGrp="1" noChangeArrowheads="1"/>
          </p:cNvSpPr>
          <p:nvPr>
            <p:ph type="title"/>
          </p:nvPr>
        </p:nvSpPr>
        <p:spPr>
          <a:xfrm>
            <a:off x="457200" y="381000"/>
            <a:ext cx="8229600" cy="1600200"/>
          </a:xfrm>
          <a:solidFill>
            <a:srgbClr val="660066"/>
          </a:solidFill>
          <a:ln>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Routine-Message Strategy</a:t>
            </a:r>
          </a:p>
        </p:txBody>
      </p:sp>
      <p:sp>
        <p:nvSpPr>
          <p:cNvPr id="617474" name="Rectangle 2" descr="5%"/>
          <p:cNvSpPr>
            <a:spLocks noChangeArrowheads="1"/>
          </p:cNvSpPr>
          <p:nvPr/>
        </p:nvSpPr>
        <p:spPr bwMode="auto">
          <a:xfrm>
            <a:off x="457200" y="1981200"/>
            <a:ext cx="8229600" cy="4191000"/>
          </a:xfrm>
          <a:prstGeom prst="rect">
            <a:avLst/>
          </a:prstGeom>
          <a:pattFill prst="pct5">
            <a:fgClr>
              <a:srgbClr val="FFEFD1"/>
            </a:fgClr>
            <a:bgClr>
              <a:srgbClr val="F5F2EB"/>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617502" name="Group 30"/>
          <p:cNvGrpSpPr>
            <a:grpSpLocks/>
          </p:cNvGrpSpPr>
          <p:nvPr/>
        </p:nvGrpSpPr>
        <p:grpSpPr bwMode="auto">
          <a:xfrm>
            <a:off x="647700" y="2327275"/>
            <a:ext cx="7848600" cy="3465513"/>
            <a:chOff x="408" y="1466"/>
            <a:chExt cx="4944" cy="2183"/>
          </a:xfrm>
        </p:grpSpPr>
        <p:sp>
          <p:nvSpPr>
            <p:cNvPr id="617477" name="Text Box 5"/>
            <p:cNvSpPr txBox="1">
              <a:spLocks noChangeArrowheads="1"/>
            </p:cNvSpPr>
            <p:nvPr/>
          </p:nvSpPr>
          <p:spPr bwMode="auto">
            <a:xfrm>
              <a:off x="2240" y="1466"/>
              <a:ext cx="1280" cy="288"/>
            </a:xfrm>
            <a:prstGeom prst="rect">
              <a:avLst/>
            </a:prstGeom>
            <a:noFill/>
            <a:ln>
              <a:noFill/>
            </a:ln>
            <a:effectLst/>
            <a:extLst>
              <a:ext uri="{909E8E84-426E-40dd-AFC4-6F175D3DCCD1}">
                <a14:hiddenFill xmlns:a14="http://schemas.microsoft.com/office/drawing/2010/main">
                  <a:solidFill>
                    <a:srgbClr val="E8E1D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The Message</a:t>
              </a:r>
            </a:p>
          </p:txBody>
        </p:sp>
        <p:sp>
          <p:nvSpPr>
            <p:cNvPr id="617478" name="Text Box 6"/>
            <p:cNvSpPr txBox="1">
              <a:spLocks noChangeArrowheads="1"/>
            </p:cNvSpPr>
            <p:nvPr/>
          </p:nvSpPr>
          <p:spPr bwMode="auto">
            <a:xfrm>
              <a:off x="1967" y="3361"/>
              <a:ext cx="1826" cy="288"/>
            </a:xfrm>
            <a:prstGeom prst="rect">
              <a:avLst/>
            </a:prstGeom>
            <a:noFill/>
            <a:ln>
              <a:noFill/>
            </a:ln>
            <a:effectLst/>
            <a:extLst>
              <a:ext uri="{909E8E84-426E-40dd-AFC4-6F175D3DCCD1}">
                <a14:hiddenFill xmlns:a14="http://schemas.microsoft.com/office/drawing/2010/main">
                  <a:solidFill>
                    <a:srgbClr val="E8E1D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Receptive Audience</a:t>
              </a:r>
            </a:p>
          </p:txBody>
        </p:sp>
        <p:grpSp>
          <p:nvGrpSpPr>
            <p:cNvPr id="617490" name="Group 18"/>
            <p:cNvGrpSpPr>
              <a:grpSpLocks/>
            </p:cNvGrpSpPr>
            <p:nvPr/>
          </p:nvGrpSpPr>
          <p:grpSpPr bwMode="auto">
            <a:xfrm>
              <a:off x="408" y="2108"/>
              <a:ext cx="4944" cy="898"/>
              <a:chOff x="408" y="2105"/>
              <a:chExt cx="4944" cy="898"/>
            </a:xfrm>
          </p:grpSpPr>
          <p:sp>
            <p:nvSpPr>
              <p:cNvPr id="617483" name="Rectangle 11" descr="5%"/>
              <p:cNvSpPr>
                <a:spLocks noChangeArrowheads="1"/>
              </p:cNvSpPr>
              <p:nvPr/>
            </p:nvSpPr>
            <p:spPr bwMode="auto">
              <a:xfrm>
                <a:off x="408" y="2105"/>
                <a:ext cx="1454" cy="898"/>
              </a:xfrm>
              <a:prstGeom prst="rect">
                <a:avLst/>
              </a:prstGeom>
              <a:pattFill prst="pct5">
                <a:fgClr>
                  <a:srgbClr val="FFEFD1"/>
                </a:fgClr>
                <a:bgClr>
                  <a:srgbClr val="F5F2EB"/>
                </a:bgClr>
              </a:pattFill>
              <a:ln w="1905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2800">
                    <a:latin typeface="Arial" charset="0"/>
                  </a:rPr>
                  <a:t>Main Idea</a:t>
                </a:r>
              </a:p>
            </p:txBody>
          </p:sp>
          <p:sp>
            <p:nvSpPr>
              <p:cNvPr id="617484" name="Rectangle 12" descr="5%"/>
              <p:cNvSpPr>
                <a:spLocks noChangeArrowheads="1"/>
              </p:cNvSpPr>
              <p:nvPr/>
            </p:nvSpPr>
            <p:spPr bwMode="auto">
              <a:xfrm>
                <a:off x="2153" y="2105"/>
                <a:ext cx="1453" cy="898"/>
              </a:xfrm>
              <a:prstGeom prst="rect">
                <a:avLst/>
              </a:prstGeom>
              <a:pattFill prst="pct5">
                <a:fgClr>
                  <a:srgbClr val="FFEFD1"/>
                </a:fgClr>
                <a:bgClr>
                  <a:srgbClr val="F5F2EB"/>
                </a:bgClr>
              </a:pattFill>
              <a:ln w="1905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2800">
                    <a:latin typeface="Arial" charset="0"/>
                  </a:rPr>
                  <a:t>Relevant</a:t>
                </a:r>
              </a:p>
              <a:p>
                <a:pPr algn="ctr"/>
                <a:r>
                  <a:rPr lang="en-US" sz="2800">
                    <a:latin typeface="Arial" charset="0"/>
                  </a:rPr>
                  <a:t>Details</a:t>
                </a:r>
              </a:p>
            </p:txBody>
          </p:sp>
          <p:sp>
            <p:nvSpPr>
              <p:cNvPr id="617485" name="Rectangle 13" descr="5%"/>
              <p:cNvSpPr>
                <a:spLocks noChangeArrowheads="1"/>
              </p:cNvSpPr>
              <p:nvPr/>
            </p:nvSpPr>
            <p:spPr bwMode="auto">
              <a:xfrm>
                <a:off x="3898" y="2105"/>
                <a:ext cx="1454" cy="898"/>
              </a:xfrm>
              <a:prstGeom prst="rect">
                <a:avLst/>
              </a:prstGeom>
              <a:pattFill prst="pct5">
                <a:fgClr>
                  <a:srgbClr val="FFEFD1"/>
                </a:fgClr>
                <a:bgClr>
                  <a:srgbClr val="F5F2EB"/>
                </a:bgClr>
              </a:pattFill>
              <a:ln w="19050">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a:r>
                  <a:rPr lang="en-US" sz="2800">
                    <a:latin typeface="Arial" charset="0"/>
                  </a:rPr>
                  <a:t>Cordial</a:t>
                </a:r>
              </a:p>
              <a:p>
                <a:pPr algn="ctr"/>
                <a:r>
                  <a:rPr lang="en-US" sz="2800">
                    <a:latin typeface="Arial" charset="0"/>
                  </a:rPr>
                  <a:t>Close</a:t>
                </a:r>
              </a:p>
            </p:txBody>
          </p:sp>
        </p:grpSp>
        <p:cxnSp>
          <p:nvCxnSpPr>
            <p:cNvPr id="617486" name="AutoShape 14"/>
            <p:cNvCxnSpPr>
              <a:cxnSpLocks noChangeShapeType="1"/>
              <a:stCxn id="617483" idx="3"/>
              <a:endCxn id="617484" idx="1"/>
            </p:cNvCxnSpPr>
            <p:nvPr/>
          </p:nvCxnSpPr>
          <p:spPr bwMode="auto">
            <a:xfrm>
              <a:off x="1868" y="2557"/>
              <a:ext cx="279" cy="0"/>
            </a:xfrm>
            <a:prstGeom prst="straightConnector1">
              <a:avLst/>
            </a:prstGeom>
            <a:noFill/>
            <a:ln w="38100">
              <a:solidFill>
                <a:schemeClr val="tx1"/>
              </a:solidFill>
              <a:round/>
              <a:headEnd/>
              <a:tailEnd type="triangle" w="med" len="med"/>
            </a:ln>
            <a:effectLst/>
            <a:extLs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cxnSp>
        <p:cxnSp>
          <p:nvCxnSpPr>
            <p:cNvPr id="617487" name="AutoShape 15"/>
            <p:cNvCxnSpPr>
              <a:cxnSpLocks noChangeShapeType="1"/>
              <a:stCxn id="617484" idx="3"/>
              <a:endCxn id="617485" idx="1"/>
            </p:cNvCxnSpPr>
            <p:nvPr/>
          </p:nvCxnSpPr>
          <p:spPr bwMode="auto">
            <a:xfrm>
              <a:off x="3612" y="2557"/>
              <a:ext cx="280" cy="0"/>
            </a:xfrm>
            <a:prstGeom prst="straightConnector1">
              <a:avLst/>
            </a:prstGeom>
            <a:noFill/>
            <a:ln w="38100">
              <a:solidFill>
                <a:schemeClr val="tx1"/>
              </a:solidFill>
              <a:round/>
              <a:headEnd/>
              <a:tailEnd type="triangle" w="med" len="med"/>
            </a:ln>
            <a:effectLst/>
            <a:extLs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cxnSp>
        <p:cxnSp>
          <p:nvCxnSpPr>
            <p:cNvPr id="617493" name="AutoShape 21"/>
            <p:cNvCxnSpPr>
              <a:cxnSpLocks noChangeShapeType="1"/>
              <a:stCxn id="617483" idx="2"/>
              <a:endCxn id="617478" idx="1"/>
            </p:cNvCxnSpPr>
            <p:nvPr/>
          </p:nvCxnSpPr>
          <p:spPr bwMode="auto">
            <a:xfrm rot="16200000" flipH="1">
              <a:off x="1304" y="2843"/>
              <a:ext cx="493" cy="83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4" name="AutoShape 22"/>
            <p:cNvCxnSpPr>
              <a:cxnSpLocks noChangeShapeType="1"/>
              <a:stCxn id="617485" idx="2"/>
              <a:endCxn id="617478" idx="3"/>
            </p:cNvCxnSpPr>
            <p:nvPr/>
          </p:nvCxnSpPr>
          <p:spPr bwMode="auto">
            <a:xfrm rot="5400000">
              <a:off x="3962" y="2843"/>
              <a:ext cx="493" cy="83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5" name="AutoShape 23"/>
            <p:cNvCxnSpPr>
              <a:cxnSpLocks noChangeShapeType="1"/>
              <a:stCxn id="617484" idx="2"/>
              <a:endCxn id="617478" idx="0"/>
            </p:cNvCxnSpPr>
            <p:nvPr/>
          </p:nvCxnSpPr>
          <p:spPr bwMode="auto">
            <a:xfrm>
              <a:off x="2880" y="3012"/>
              <a:ext cx="0" cy="349"/>
            </a:xfrm>
            <a:prstGeom prst="straightConnector1">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6" name="AutoShape 24"/>
            <p:cNvCxnSpPr>
              <a:cxnSpLocks noChangeShapeType="1"/>
              <a:stCxn id="617477" idx="1"/>
              <a:endCxn id="617483" idx="0"/>
            </p:cNvCxnSpPr>
            <p:nvPr/>
          </p:nvCxnSpPr>
          <p:spPr bwMode="auto">
            <a:xfrm rot="10800000" flipV="1">
              <a:off x="1135" y="1610"/>
              <a:ext cx="1105" cy="49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7" name="AutoShape 25"/>
            <p:cNvCxnSpPr>
              <a:cxnSpLocks noChangeShapeType="1"/>
              <a:stCxn id="617477" idx="3"/>
              <a:endCxn id="617485" idx="0"/>
            </p:cNvCxnSpPr>
            <p:nvPr/>
          </p:nvCxnSpPr>
          <p:spPr bwMode="auto">
            <a:xfrm>
              <a:off x="3520" y="1610"/>
              <a:ext cx="1105" cy="492"/>
            </a:xfrm>
            <a:prstGeom prst="bentConnector2">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7498" name="AutoShape 26"/>
            <p:cNvCxnSpPr>
              <a:cxnSpLocks noChangeShapeType="1"/>
              <a:stCxn id="617477" idx="2"/>
              <a:endCxn id="617484" idx="0"/>
            </p:cNvCxnSpPr>
            <p:nvPr/>
          </p:nvCxnSpPr>
          <p:spPr bwMode="auto">
            <a:xfrm>
              <a:off x="2880" y="1754"/>
              <a:ext cx="0" cy="348"/>
            </a:xfrm>
            <a:prstGeom prst="straightConnector1">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56521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7.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864054"/>
            <a:ext cx="9112273" cy="2945708"/>
          </a:xfrm>
          <a:prstGeom prst="rect">
            <a:avLst/>
          </a:prstGeom>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2076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0.jpeg"/>
          <p:cNvPicPr>
            <a:picLocks noChangeAspect="1"/>
          </p:cNvPicPr>
          <p:nvPr/>
        </p:nvPicPr>
        <p:blipFill rotWithShape="1">
          <a:blip r:embed="rId2">
            <a:extLst>
              <a:ext uri="{28A0092B-C50C-407E-A947-70E740481C1C}">
                <a14:useLocalDpi xmlns:a14="http://schemas.microsoft.com/office/drawing/2010/main" val="0"/>
              </a:ext>
            </a:extLst>
          </a:blip>
          <a:srcRect l="1697"/>
          <a:stretch/>
        </p:blipFill>
        <p:spPr>
          <a:xfrm>
            <a:off x="686551" y="1417638"/>
            <a:ext cx="7955278" cy="5129106"/>
          </a:xfrm>
          <a:prstGeom prst="rect">
            <a:avLst/>
          </a:prstGeom>
          <a:ln>
            <a:noFill/>
          </a:ln>
          <a:effectLst>
            <a:outerShdw blurRad="292100" dist="139700" dir="2700000" algn="tl" rotWithShape="0">
              <a:srgbClr val="333333">
                <a:alpha val="65000"/>
              </a:srgbClr>
            </a:outerShdw>
          </a:effectLst>
        </p:spPr>
      </p:pic>
      <p:sp>
        <p:nvSpPr>
          <p:cNvPr id="4" name="Title 3"/>
          <p:cNvSpPr>
            <a:spLocks noGrp="1"/>
          </p:cNvSpPr>
          <p:nvPr>
            <p:ph type="title"/>
          </p:nvPr>
        </p:nvSpPr>
        <p:spPr/>
        <p:txBody>
          <a:bodyPr/>
          <a:lstStyle/>
          <a:p>
            <a:r>
              <a:rPr lang="en-US" dirty="0" smtClean="0"/>
              <a:t>Requesting Action</a:t>
            </a:r>
            <a:endParaRPr lang="en-US" dirty="0"/>
          </a:p>
        </p:txBody>
      </p:sp>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519141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20705"/>
          </a:xfrm>
        </p:spPr>
        <p:txBody>
          <a:bodyPr>
            <a:normAutofit fontScale="90000"/>
          </a:bodyPr>
          <a:lstStyle/>
          <a:p>
            <a:r>
              <a:rPr lang="en-US" dirty="0" smtClean="0"/>
              <a:t>Requesting Recommendation</a:t>
            </a:r>
            <a:endParaRPr lang="en-US" dirty="0"/>
          </a:p>
        </p:txBody>
      </p:sp>
      <p:pic>
        <p:nvPicPr>
          <p:cNvPr id="2" name="Picture 1" descr="Scan 1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678" y="956965"/>
            <a:ext cx="7122967" cy="5901035"/>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64685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ChangeArrowheads="1"/>
          </p:cNvSpPr>
          <p:nvPr/>
        </p:nvSpPr>
        <p:spPr bwMode="auto">
          <a:xfrm>
            <a:off x="457200" y="1981200"/>
            <a:ext cx="8229600" cy="41910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endParaRPr lang="en-US"/>
          </a:p>
        </p:txBody>
      </p:sp>
      <p:sp>
        <p:nvSpPr>
          <p:cNvPr id="615427" name="Rectangle 3"/>
          <p:cNvSpPr>
            <a:spLocks noGrp="1" noChangeArrowheads="1"/>
          </p:cNvSpPr>
          <p:nvPr>
            <p:ph type="title"/>
          </p:nvPr>
        </p:nvSpPr>
        <p:spPr>
          <a:xfrm>
            <a:off x="457200" y="381000"/>
            <a:ext cx="8229600" cy="1600200"/>
          </a:xfrm>
          <a:solidFill>
            <a:srgbClr val="800000"/>
          </a:solidFill>
          <a:ln w="12700">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Routine Replies</a:t>
            </a:r>
            <a:br>
              <a:rPr lang="en-US">
                <a:solidFill>
                  <a:schemeClr val="bg1"/>
                </a:solidFill>
                <a:effectLst>
                  <a:outerShdw blurRad="38100" dist="38100" dir="2700000" algn="tl">
                    <a:srgbClr val="000000"/>
                  </a:outerShdw>
                </a:effectLst>
              </a:rPr>
            </a:br>
            <a:r>
              <a:rPr lang="en-US">
                <a:solidFill>
                  <a:schemeClr val="bg1"/>
                </a:solidFill>
                <a:effectLst>
                  <a:outerShdw blurRad="38100" dist="38100" dir="2700000" algn="tl">
                    <a:srgbClr val="000000"/>
                  </a:outerShdw>
                </a:effectLst>
              </a:rPr>
              <a:t>and Positive Messages</a:t>
            </a:r>
          </a:p>
        </p:txBody>
      </p:sp>
      <p:grpSp>
        <p:nvGrpSpPr>
          <p:cNvPr id="615467" name="Group 43"/>
          <p:cNvGrpSpPr>
            <a:grpSpLocks/>
          </p:cNvGrpSpPr>
          <p:nvPr/>
        </p:nvGrpSpPr>
        <p:grpSpPr bwMode="auto">
          <a:xfrm>
            <a:off x="533400" y="2133600"/>
            <a:ext cx="8077200" cy="3886200"/>
            <a:chOff x="336" y="1344"/>
            <a:chExt cx="5088" cy="2448"/>
          </a:xfrm>
        </p:grpSpPr>
        <p:sp>
          <p:nvSpPr>
            <p:cNvPr id="615428" name="Rectangle 4"/>
            <p:cNvSpPr>
              <a:spLocks noChangeArrowheads="1"/>
            </p:cNvSpPr>
            <p:nvPr/>
          </p:nvSpPr>
          <p:spPr bwMode="auto">
            <a:xfrm>
              <a:off x="1698" y="1344"/>
              <a:ext cx="2368" cy="672"/>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3200" b="1">
                  <a:latin typeface="Arial" charset="0"/>
                </a:rPr>
                <a:t>Overall Goals</a:t>
              </a:r>
            </a:p>
          </p:txBody>
        </p:sp>
        <p:grpSp>
          <p:nvGrpSpPr>
            <p:cNvPr id="615455" name="Group 31"/>
            <p:cNvGrpSpPr>
              <a:grpSpLocks/>
            </p:cNvGrpSpPr>
            <p:nvPr/>
          </p:nvGrpSpPr>
          <p:grpSpPr bwMode="auto">
            <a:xfrm>
              <a:off x="377" y="2832"/>
              <a:ext cx="5004" cy="960"/>
              <a:chOff x="377" y="2736"/>
              <a:chExt cx="5004" cy="960"/>
            </a:xfrm>
          </p:grpSpPr>
          <p:sp>
            <p:nvSpPr>
              <p:cNvPr id="615430" name="Rectangle 6"/>
              <p:cNvSpPr>
                <a:spLocks noChangeArrowheads="1"/>
              </p:cNvSpPr>
              <p:nvPr/>
            </p:nvSpPr>
            <p:spPr bwMode="auto">
              <a:xfrm>
                <a:off x="377"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Offer </a:t>
                </a:r>
              </a:p>
              <a:p>
                <a:pPr algn="ctr" eaLnBrk="1" hangingPunct="1"/>
                <a:r>
                  <a:rPr lang="en-US" sz="2800">
                    <a:latin typeface="Arial Narrow" charset="0"/>
                  </a:rPr>
                  <a:t>Information</a:t>
                </a:r>
              </a:p>
            </p:txBody>
          </p:sp>
          <p:sp>
            <p:nvSpPr>
              <p:cNvPr id="615431" name="Rectangle 7"/>
              <p:cNvSpPr>
                <a:spLocks noChangeArrowheads="1"/>
              </p:cNvSpPr>
              <p:nvPr/>
            </p:nvSpPr>
            <p:spPr bwMode="auto">
              <a:xfrm>
                <a:off x="1640"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Answer</a:t>
                </a:r>
              </a:p>
              <a:p>
                <a:pPr algn="ctr" eaLnBrk="1" hangingPunct="1"/>
                <a:r>
                  <a:rPr lang="en-US" sz="2800">
                    <a:latin typeface="Arial Narrow" charset="0"/>
                  </a:rPr>
                  <a:t>Questions</a:t>
                </a:r>
              </a:p>
            </p:txBody>
          </p:sp>
          <p:sp>
            <p:nvSpPr>
              <p:cNvPr id="615432" name="Rectangle 8"/>
              <p:cNvSpPr>
                <a:spLocks noChangeArrowheads="1"/>
              </p:cNvSpPr>
              <p:nvPr/>
            </p:nvSpPr>
            <p:spPr bwMode="auto">
              <a:xfrm>
                <a:off x="2903"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Provide</a:t>
                </a:r>
              </a:p>
              <a:p>
                <a:pPr algn="ctr" eaLnBrk="1" hangingPunct="1"/>
                <a:r>
                  <a:rPr lang="en-US" sz="2800">
                    <a:latin typeface="Arial Narrow" charset="0"/>
                  </a:rPr>
                  <a:t>Details</a:t>
                </a:r>
              </a:p>
            </p:txBody>
          </p:sp>
          <p:sp>
            <p:nvSpPr>
              <p:cNvPr id="615433" name="Rectangle 9"/>
              <p:cNvSpPr>
                <a:spLocks noChangeArrowheads="1"/>
              </p:cNvSpPr>
              <p:nvPr/>
            </p:nvSpPr>
            <p:spPr bwMode="auto">
              <a:xfrm>
                <a:off x="4167" y="2736"/>
                <a:ext cx="1214" cy="960"/>
              </a:xfrm>
              <a:prstGeom prst="rect">
                <a:avLst/>
              </a:prstGeom>
              <a:solidFill>
                <a:schemeClr val="bg1"/>
              </a:solidFill>
              <a:ln w="12700">
                <a:solidFill>
                  <a:schemeClr val="tx1"/>
                </a:solidFill>
                <a:miter lim="800000"/>
                <a:headEnd/>
                <a:tailEnd/>
              </a:ln>
              <a:effectLst>
                <a:outerShdw blurRad="63500" dist="38099" dir="2700000" algn="ctr" rotWithShape="0">
                  <a:srgbClr val="969696">
                    <a:alpha val="74998"/>
                  </a:srgbClr>
                </a:outerShdw>
              </a:effectLst>
            </p:spPr>
            <p:txBody>
              <a:bodyPr wrap="none" anchor="ctr"/>
              <a:lstStyle/>
              <a:p>
                <a:pPr algn="ctr" eaLnBrk="1" hangingPunct="1"/>
                <a:r>
                  <a:rPr lang="en-US" sz="2800">
                    <a:latin typeface="Arial Narrow" charset="0"/>
                  </a:rPr>
                  <a:t>Make an </a:t>
                </a:r>
              </a:p>
              <a:p>
                <a:pPr algn="ctr" eaLnBrk="1" hangingPunct="1"/>
                <a:r>
                  <a:rPr lang="en-US" sz="2800">
                    <a:latin typeface="Arial Narrow" charset="0"/>
                  </a:rPr>
                  <a:t>Impression</a:t>
                </a:r>
              </a:p>
            </p:txBody>
          </p:sp>
        </p:grpSp>
        <p:grpSp>
          <p:nvGrpSpPr>
            <p:cNvPr id="615456" name="Group 32"/>
            <p:cNvGrpSpPr>
              <a:grpSpLocks/>
            </p:cNvGrpSpPr>
            <p:nvPr/>
          </p:nvGrpSpPr>
          <p:grpSpPr bwMode="auto">
            <a:xfrm>
              <a:off x="336" y="2232"/>
              <a:ext cx="5088" cy="336"/>
              <a:chOff x="336" y="2256"/>
              <a:chExt cx="5088" cy="336"/>
            </a:xfrm>
          </p:grpSpPr>
          <p:sp>
            <p:nvSpPr>
              <p:cNvPr id="615451" name="Rectangle 27"/>
              <p:cNvSpPr>
                <a:spLocks noChangeArrowheads="1"/>
              </p:cNvSpPr>
              <p:nvPr/>
            </p:nvSpPr>
            <p:spPr bwMode="auto">
              <a:xfrm>
                <a:off x="2234" y="2256"/>
                <a:ext cx="1296" cy="3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atin typeface="Arial" charset="0"/>
                  </a:rPr>
                  <a:t>Announcements</a:t>
                </a:r>
              </a:p>
            </p:txBody>
          </p:sp>
          <p:sp>
            <p:nvSpPr>
              <p:cNvPr id="615452" name="Rectangle 28"/>
              <p:cNvSpPr>
                <a:spLocks noChangeArrowheads="1"/>
              </p:cNvSpPr>
              <p:nvPr/>
            </p:nvSpPr>
            <p:spPr bwMode="auto">
              <a:xfrm>
                <a:off x="4133" y="2256"/>
                <a:ext cx="1291" cy="3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atin typeface="Arial" charset="0"/>
                  </a:rPr>
                  <a:t>Goodwill</a:t>
                </a:r>
              </a:p>
            </p:txBody>
          </p:sp>
          <p:sp>
            <p:nvSpPr>
              <p:cNvPr id="615453" name="Rectangle 29"/>
              <p:cNvSpPr>
                <a:spLocks noChangeArrowheads="1"/>
              </p:cNvSpPr>
              <p:nvPr/>
            </p:nvSpPr>
            <p:spPr bwMode="auto">
              <a:xfrm>
                <a:off x="336" y="2256"/>
                <a:ext cx="1296" cy="33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a:latin typeface="Arial" charset="0"/>
                  </a:rPr>
                  <a:t>Responses</a:t>
                </a:r>
              </a:p>
            </p:txBody>
          </p:sp>
        </p:grpSp>
        <p:cxnSp>
          <p:nvCxnSpPr>
            <p:cNvPr id="615457" name="AutoShape 33"/>
            <p:cNvCxnSpPr>
              <a:cxnSpLocks noChangeShapeType="1"/>
              <a:stCxn id="615428" idx="2"/>
              <a:endCxn id="615453" idx="0"/>
            </p:cNvCxnSpPr>
            <p:nvPr/>
          </p:nvCxnSpPr>
          <p:spPr bwMode="auto">
            <a:xfrm rot="5400000">
              <a:off x="1825" y="1175"/>
              <a:ext cx="216" cy="189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58" name="AutoShape 34"/>
            <p:cNvCxnSpPr>
              <a:cxnSpLocks noChangeShapeType="1"/>
              <a:stCxn id="615428" idx="2"/>
              <a:endCxn id="615451" idx="0"/>
            </p:cNvCxnSpPr>
            <p:nvPr/>
          </p:nvCxnSpPr>
          <p:spPr bwMode="auto">
            <a:xfrm>
              <a:off x="2882" y="2016"/>
              <a:ext cx="0" cy="216"/>
            </a:xfrm>
            <a:prstGeom prst="straightConnector1">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59" name="AutoShape 35"/>
            <p:cNvCxnSpPr>
              <a:cxnSpLocks noChangeShapeType="1"/>
              <a:stCxn id="615428" idx="2"/>
              <a:endCxn id="615452" idx="0"/>
            </p:cNvCxnSpPr>
            <p:nvPr/>
          </p:nvCxnSpPr>
          <p:spPr bwMode="auto">
            <a:xfrm rot="16200000" flipH="1">
              <a:off x="3723" y="1175"/>
              <a:ext cx="216" cy="1897"/>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1" name="AutoShape 37"/>
            <p:cNvCxnSpPr>
              <a:cxnSpLocks noChangeShapeType="1"/>
              <a:stCxn id="615451" idx="2"/>
              <a:endCxn id="615430" idx="0"/>
            </p:cNvCxnSpPr>
            <p:nvPr/>
          </p:nvCxnSpPr>
          <p:spPr bwMode="auto">
            <a:xfrm rot="5400000">
              <a:off x="1801" y="1751"/>
              <a:ext cx="264" cy="189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2" name="AutoShape 38"/>
            <p:cNvCxnSpPr>
              <a:cxnSpLocks noChangeShapeType="1"/>
              <a:stCxn id="615451" idx="2"/>
              <a:endCxn id="615433" idx="0"/>
            </p:cNvCxnSpPr>
            <p:nvPr/>
          </p:nvCxnSpPr>
          <p:spPr bwMode="auto">
            <a:xfrm rot="16200000" flipH="1">
              <a:off x="3696" y="1754"/>
              <a:ext cx="264" cy="1892"/>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3" name="AutoShape 39"/>
            <p:cNvCxnSpPr>
              <a:cxnSpLocks noChangeShapeType="1"/>
              <a:stCxn id="615451" idx="2"/>
              <a:endCxn id="615431" idx="0"/>
            </p:cNvCxnSpPr>
            <p:nvPr/>
          </p:nvCxnSpPr>
          <p:spPr bwMode="auto">
            <a:xfrm rot="5400000">
              <a:off x="2433" y="2382"/>
              <a:ext cx="264" cy="635"/>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5464" name="AutoShape 40"/>
            <p:cNvCxnSpPr>
              <a:cxnSpLocks noChangeShapeType="1"/>
              <a:stCxn id="615451" idx="2"/>
              <a:endCxn id="615432" idx="0"/>
            </p:cNvCxnSpPr>
            <p:nvPr/>
          </p:nvCxnSpPr>
          <p:spPr bwMode="auto">
            <a:xfrm rot="16200000" flipH="1">
              <a:off x="3064" y="2386"/>
              <a:ext cx="264" cy="62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738430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an 14.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794"/>
            <a:ext cx="8558214" cy="2968867"/>
          </a:xfrm>
          <a:prstGeom prst="rect">
            <a:avLst/>
          </a:prstGeom>
          <a:ln>
            <a:noFill/>
          </a:ln>
          <a:effectLst>
            <a:outerShdw blurRad="292100" dist="139700" dir="2700000" algn="tl" rotWithShape="0">
              <a:srgbClr val="333333">
                <a:alpha val="65000"/>
              </a:srgbClr>
            </a:outerShdw>
          </a:effectLst>
        </p:spPr>
      </p:pic>
      <p:graphicFrame>
        <p:nvGraphicFramePr>
          <p:cNvPr id="6" name="Table 5"/>
          <p:cNvGraphicFramePr>
            <a:graphicFrameLocks noGrp="1"/>
          </p:cNvGraphicFramePr>
          <p:nvPr>
            <p:extLst>
              <p:ext uri="{D42A27DB-BD31-4B8C-83A1-F6EECF244321}">
                <p14:modId xmlns:p14="http://schemas.microsoft.com/office/powerpoint/2010/main" val="1041984388"/>
              </p:ext>
            </p:extLst>
          </p:nvPr>
        </p:nvGraphicFramePr>
        <p:xfrm>
          <a:off x="905284" y="3470655"/>
          <a:ext cx="7443448" cy="2412871"/>
        </p:xfrm>
        <a:graphic>
          <a:graphicData uri="http://schemas.openxmlformats.org/drawingml/2006/table">
            <a:tbl>
              <a:tblPr firstRow="1" bandRow="1">
                <a:tableStyleId>{5C22544A-7EE6-4342-B048-85BDC9FD1C3A}</a:tableStyleId>
              </a:tblPr>
              <a:tblGrid>
                <a:gridCol w="3784592"/>
                <a:gridCol w="3658856"/>
              </a:tblGrid>
              <a:tr h="401192">
                <a:tc>
                  <a:txBody>
                    <a:bodyPr/>
                    <a:lstStyle/>
                    <a:p>
                      <a:r>
                        <a:rPr lang="en-US" dirty="0" smtClean="0">
                          <a:solidFill>
                            <a:schemeClr val="tx1"/>
                          </a:solidFill>
                        </a:rPr>
                        <a:t>INSTEAD OF THIS</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WRITE THIS</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I am pleased to inform</a:t>
                      </a:r>
                      <a:r>
                        <a:rPr lang="en-US" baseline="0" dirty="0" smtClean="0">
                          <a:solidFill>
                            <a:schemeClr val="tx1"/>
                          </a:solidFill>
                        </a:rPr>
                        <a:t> </a:t>
                      </a:r>
                      <a:r>
                        <a:rPr lang="en-US" dirty="0" smtClean="0">
                          <a:solidFill>
                            <a:schemeClr val="tx1"/>
                          </a:solidFill>
                        </a:rPr>
                        <a:t>you that after careful</a:t>
                      </a:r>
                      <a:r>
                        <a:rPr lang="en-US" baseline="0" dirty="0" smtClean="0">
                          <a:solidFill>
                            <a:schemeClr val="tx1"/>
                          </a:solidFill>
                        </a:rPr>
                        <a:t> c</a:t>
                      </a:r>
                      <a:r>
                        <a:rPr lang="en-US" dirty="0" smtClean="0">
                          <a:solidFill>
                            <a:schemeClr val="tx1"/>
                          </a:solidFill>
                        </a:rPr>
                        <a:t>onsideration of a diverse</a:t>
                      </a:r>
                      <a:r>
                        <a:rPr lang="en-US" baseline="0" dirty="0" smtClean="0">
                          <a:solidFill>
                            <a:schemeClr val="tx1"/>
                          </a:solidFill>
                        </a:rPr>
                        <a:t> </a:t>
                      </a:r>
                      <a:r>
                        <a:rPr lang="en-US" dirty="0" smtClean="0">
                          <a:solidFill>
                            <a:schemeClr val="tx1"/>
                          </a:solidFill>
                        </a:rPr>
                        <a:t>and talented pool of </a:t>
                      </a:r>
                      <a:r>
                        <a:rPr lang="en-US" baseline="0" dirty="0" smtClean="0">
                          <a:solidFill>
                            <a:schemeClr val="tx1"/>
                          </a:solidFill>
                        </a:rPr>
                        <a:t> a</a:t>
                      </a:r>
                      <a:r>
                        <a:rPr lang="en-US" dirty="0" smtClean="0">
                          <a:solidFill>
                            <a:schemeClr val="tx1"/>
                          </a:solidFill>
                        </a:rPr>
                        <a:t>pplicants, each of Whom did a thorough job of</a:t>
                      </a:r>
                      <a:r>
                        <a:rPr lang="en-US" baseline="0" dirty="0" smtClean="0">
                          <a:solidFill>
                            <a:schemeClr val="tx1"/>
                          </a:solidFill>
                        </a:rPr>
                        <a:t> </a:t>
                      </a:r>
                      <a:r>
                        <a:rPr lang="en-US" dirty="0" smtClean="0">
                          <a:solidFill>
                            <a:schemeClr val="tx1"/>
                          </a:solidFill>
                        </a:rPr>
                        <a:t>analyzing Trask Horton Pharmaceuticals’</a:t>
                      </a:r>
                      <a:r>
                        <a:rPr lang="en-US" baseline="0" dirty="0" smtClean="0">
                          <a:solidFill>
                            <a:schemeClr val="tx1"/>
                          </a:solidFill>
                        </a:rPr>
                        <a:t> </a:t>
                      </a:r>
                      <a:r>
                        <a:rPr lang="en-US" dirty="0" smtClean="0">
                          <a:solidFill>
                            <a:schemeClr val="tx1"/>
                          </a:solidFill>
                        </a:rPr>
                        <a:t>training needs, we</a:t>
                      </a:r>
                      <a:r>
                        <a:rPr lang="en-US" baseline="0" dirty="0" smtClean="0">
                          <a:solidFill>
                            <a:schemeClr val="tx1"/>
                          </a:solidFill>
                        </a:rPr>
                        <a:t> </a:t>
                      </a:r>
                      <a:r>
                        <a:rPr lang="en-US" dirty="0" smtClean="0">
                          <a:solidFill>
                            <a:schemeClr val="tx1"/>
                          </a:solidFill>
                        </a:rPr>
                        <a:t>have selected your bid.</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Trask Horton Pharmaceuticals has accepted your bid to provide public speaking and presentation training to the sales staff. </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sp>
        <p:nvSpPr>
          <p:cNvPr id="7" name="Footer Placeholder 6"/>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411420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2367" name="Group 15"/>
          <p:cNvGrpSpPr>
            <a:grpSpLocks/>
          </p:cNvGrpSpPr>
          <p:nvPr/>
        </p:nvGrpSpPr>
        <p:grpSpPr bwMode="auto">
          <a:xfrm>
            <a:off x="457200" y="1981200"/>
            <a:ext cx="8229600" cy="4191000"/>
            <a:chOff x="288" y="1248"/>
            <a:chExt cx="5184" cy="2640"/>
          </a:xfrm>
        </p:grpSpPr>
        <p:sp>
          <p:nvSpPr>
            <p:cNvPr id="612354" name="Rectangle 2" descr="Dotted diamond"/>
            <p:cNvSpPr>
              <a:spLocks noChangeArrowheads="1"/>
            </p:cNvSpPr>
            <p:nvPr/>
          </p:nvSpPr>
          <p:spPr bwMode="auto">
            <a:xfrm>
              <a:off x="288" y="1248"/>
              <a:ext cx="5184" cy="2640"/>
            </a:xfrm>
            <a:prstGeom prst="rect">
              <a:avLst/>
            </a:prstGeom>
            <a:pattFill prst="dotDmnd">
              <a:fgClr>
                <a:srgbClr val="DDDDDD"/>
              </a:fgClr>
              <a:bgClr>
                <a:schemeClr val="bg1"/>
              </a:bgClr>
            </a:pattFill>
            <a:ln w="19050">
              <a:solidFill>
                <a:srgbClr val="80808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2357" name="Rectangle 5" descr="Dotted diamond"/>
            <p:cNvSpPr>
              <a:spLocks noChangeArrowheads="1"/>
            </p:cNvSpPr>
            <p:nvPr/>
          </p:nvSpPr>
          <p:spPr bwMode="auto">
            <a:xfrm>
              <a:off x="432" y="2547"/>
              <a:ext cx="1536" cy="956"/>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2800">
                  <a:effectLst>
                    <a:outerShdw blurRad="38100" dist="38100" dir="2700000" algn="tl">
                      <a:srgbClr val="DDDDDD"/>
                    </a:outerShdw>
                  </a:effectLst>
                  <a:latin typeface="Arial" charset="0"/>
                </a:rPr>
                <a:t>Number of</a:t>
              </a:r>
            </a:p>
            <a:p>
              <a:pPr algn="ctr"/>
              <a:r>
                <a:rPr lang="en-US" sz="2800">
                  <a:effectLst>
                    <a:outerShdw blurRad="38100" dist="38100" dir="2700000" algn="tl">
                      <a:srgbClr val="DDDDDD"/>
                    </a:outerShdw>
                  </a:effectLst>
                  <a:latin typeface="Arial" charset="0"/>
                </a:rPr>
                <a:t>Messages</a:t>
              </a:r>
            </a:p>
          </p:txBody>
        </p:sp>
        <p:sp>
          <p:nvSpPr>
            <p:cNvPr id="612358" name="Rectangle 6" descr="Dotted diamond"/>
            <p:cNvSpPr>
              <a:spLocks noChangeArrowheads="1"/>
            </p:cNvSpPr>
            <p:nvPr/>
          </p:nvSpPr>
          <p:spPr bwMode="auto">
            <a:xfrm>
              <a:off x="2112" y="2547"/>
              <a:ext cx="1536" cy="956"/>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2800">
                  <a:effectLst>
                    <a:outerShdw blurRad="38100" dist="38100" dir="2700000" algn="tl">
                      <a:srgbClr val="DDDDDD"/>
                    </a:outerShdw>
                  </a:effectLst>
                  <a:latin typeface="Arial" charset="0"/>
                </a:rPr>
                <a:t>Multiple</a:t>
              </a:r>
            </a:p>
            <a:p>
              <a:pPr algn="ctr"/>
              <a:r>
                <a:rPr lang="en-US" sz="2800">
                  <a:effectLst>
                    <a:outerShdw blurRad="38100" dist="38100" dir="2700000" algn="tl">
                      <a:srgbClr val="DDDDDD"/>
                    </a:outerShdw>
                  </a:effectLst>
                  <a:latin typeface="Arial" charset="0"/>
                </a:rPr>
                <a:t>Recipients</a:t>
              </a:r>
            </a:p>
          </p:txBody>
        </p:sp>
        <p:sp>
          <p:nvSpPr>
            <p:cNvPr id="612359" name="Rectangle 7" descr="Dotted diamond"/>
            <p:cNvSpPr>
              <a:spLocks noChangeArrowheads="1"/>
            </p:cNvSpPr>
            <p:nvPr/>
          </p:nvSpPr>
          <p:spPr bwMode="auto">
            <a:xfrm>
              <a:off x="3792" y="2547"/>
              <a:ext cx="1536" cy="956"/>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2800">
                  <a:effectLst>
                    <a:outerShdw blurRad="38100" dist="38100" dir="2700000" algn="tl">
                      <a:srgbClr val="DDDDDD"/>
                    </a:outerShdw>
                  </a:effectLst>
                  <a:latin typeface="Arial" charset="0"/>
                </a:rPr>
                <a:t>Chain of</a:t>
              </a:r>
            </a:p>
            <a:p>
              <a:pPr algn="ctr"/>
              <a:r>
                <a:rPr lang="en-US" sz="2800">
                  <a:effectLst>
                    <a:outerShdw blurRad="38100" dist="38100" dir="2700000" algn="tl">
                      <a:srgbClr val="DDDDDD"/>
                    </a:outerShdw>
                  </a:effectLst>
                  <a:latin typeface="Arial" charset="0"/>
                </a:rPr>
                <a:t>Command</a:t>
              </a:r>
            </a:p>
          </p:txBody>
        </p:sp>
        <p:sp>
          <p:nvSpPr>
            <p:cNvPr id="612360" name="Rectangle 8" descr="Dotted diamond"/>
            <p:cNvSpPr>
              <a:spLocks noChangeArrowheads="1"/>
            </p:cNvSpPr>
            <p:nvPr/>
          </p:nvSpPr>
          <p:spPr bwMode="auto">
            <a:xfrm>
              <a:off x="1504" y="1440"/>
              <a:ext cx="2752" cy="805"/>
            </a:xfrm>
            <a:prstGeom prst="rect">
              <a:avLst/>
            </a:prstGeom>
            <a:pattFill prst="dotDmnd">
              <a:fgClr>
                <a:srgbClr val="DDDDDD"/>
              </a:fgClr>
              <a:bgClr>
                <a:schemeClr val="bg1"/>
              </a:bgClr>
            </a:pattFill>
            <a:ln w="381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r>
                <a:rPr lang="en-US" sz="3200" b="1">
                  <a:effectLst>
                    <a:outerShdw blurRad="38100" dist="38100" dir="2700000" algn="tl">
                      <a:srgbClr val="DDDDDD"/>
                    </a:outerShdw>
                  </a:effectLst>
                  <a:latin typeface="Arial" charset="0"/>
                </a:rPr>
                <a:t>E-mail Etiquette</a:t>
              </a:r>
            </a:p>
          </p:txBody>
        </p:sp>
        <p:cxnSp>
          <p:nvCxnSpPr>
            <p:cNvPr id="612361" name="AutoShape 9" descr="Dotted diamond"/>
            <p:cNvCxnSpPr>
              <a:cxnSpLocks noChangeShapeType="1"/>
              <a:stCxn id="612360" idx="2"/>
              <a:endCxn id="612357" idx="0"/>
            </p:cNvCxnSpPr>
            <p:nvPr/>
          </p:nvCxnSpPr>
          <p:spPr bwMode="auto">
            <a:xfrm rot="5400000">
              <a:off x="1889" y="1556"/>
              <a:ext cx="302" cy="1680"/>
            </a:xfrm>
            <a:prstGeom prst="bentConnector3">
              <a:avLst>
                <a:gd name="adj1" fmla="val 5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2362" name="AutoShape 10" descr="Dotted diamond"/>
            <p:cNvCxnSpPr>
              <a:cxnSpLocks noChangeShapeType="1"/>
              <a:stCxn id="612360" idx="2"/>
              <a:endCxn id="612359" idx="0"/>
            </p:cNvCxnSpPr>
            <p:nvPr/>
          </p:nvCxnSpPr>
          <p:spPr bwMode="auto">
            <a:xfrm rot="16200000" flipH="1">
              <a:off x="3569" y="1556"/>
              <a:ext cx="302" cy="1680"/>
            </a:xfrm>
            <a:prstGeom prst="bentConnector3">
              <a:avLst>
                <a:gd name="adj1" fmla="val 5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2363" name="AutoShape 11" descr="Dotted diamond"/>
            <p:cNvCxnSpPr>
              <a:cxnSpLocks noChangeShapeType="1"/>
              <a:stCxn id="612360" idx="2"/>
              <a:endCxn id="612358" idx="0"/>
            </p:cNvCxnSpPr>
            <p:nvPr/>
          </p:nvCxnSpPr>
          <p:spPr bwMode="auto">
            <a:xfrm>
              <a:off x="2880" y="2245"/>
              <a:ext cx="0" cy="302"/>
            </a:xfrm>
            <a:prstGeom prst="straightConnector1">
              <a:avLst/>
            </a:prstGeom>
            <a:noFill/>
            <a:ln w="381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2364" name="AutoShape 12" descr="Dotted diamond"/>
            <p:cNvCxnSpPr>
              <a:cxnSpLocks noChangeShapeType="1"/>
              <a:stCxn id="612357" idx="2"/>
              <a:endCxn id="612358" idx="2"/>
            </p:cNvCxnSpPr>
            <p:nvPr/>
          </p:nvCxnSpPr>
          <p:spPr bwMode="auto">
            <a:xfrm rot="16200000" flipH="1">
              <a:off x="2039" y="2664"/>
              <a:ext cx="1" cy="1680"/>
            </a:xfrm>
            <a:prstGeom prst="bentConnector3">
              <a:avLst>
                <a:gd name="adj1" fmla="val 1440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cxnSp>
        <p:cxnSp>
          <p:nvCxnSpPr>
            <p:cNvPr id="612365" name="AutoShape 13" descr="Dotted diamond"/>
            <p:cNvCxnSpPr>
              <a:cxnSpLocks noChangeShapeType="1"/>
              <a:stCxn id="612358" idx="2"/>
              <a:endCxn id="612359" idx="2"/>
            </p:cNvCxnSpPr>
            <p:nvPr/>
          </p:nvCxnSpPr>
          <p:spPr bwMode="auto">
            <a:xfrm rot="16200000" flipH="1">
              <a:off x="3719" y="2664"/>
              <a:ext cx="1" cy="1680"/>
            </a:xfrm>
            <a:prstGeom prst="bentConnector3">
              <a:avLst>
                <a:gd name="adj1" fmla="val 14400000"/>
              </a:avLst>
            </a:prstGeom>
            <a:no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cxnSp>
      </p:grpSp>
      <p:sp>
        <p:nvSpPr>
          <p:cNvPr id="612355" name="Rectangle 3"/>
          <p:cNvSpPr>
            <a:spLocks noGrp="1" noChangeArrowheads="1"/>
          </p:cNvSpPr>
          <p:nvPr>
            <p:ph type="title"/>
          </p:nvPr>
        </p:nvSpPr>
        <p:spPr>
          <a:xfrm>
            <a:off x="457200" y="381000"/>
            <a:ext cx="8229600" cy="1600200"/>
          </a:xfrm>
          <a:solidFill>
            <a:srgbClr val="660033"/>
          </a:solidFill>
          <a:ln w="19050">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Planning Business E-Mail </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587318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5.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223" y="-1"/>
            <a:ext cx="7758026" cy="6288807"/>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56873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a:xfrm>
            <a:off x="457200" y="2286000"/>
            <a:ext cx="8229600" cy="1828800"/>
          </a:xfrm>
          <a:noFill/>
          <a:ln/>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txBody>
          <a:bodyPr/>
          <a:lstStyle/>
          <a:p>
            <a:r>
              <a:rPr lang="en-US" sz="4800"/>
              <a:t>Writing Negative Messages</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24005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99394" name="Rectangle 2" descr="Dashed horizontal"/>
          <p:cNvSpPr>
            <a:spLocks noChangeArrowheads="1"/>
          </p:cNvSpPr>
          <p:nvPr/>
        </p:nvSpPr>
        <p:spPr bwMode="auto">
          <a:xfrm>
            <a:off x="457200" y="1981200"/>
            <a:ext cx="8229600" cy="4191000"/>
          </a:xfrm>
          <a:prstGeom prst="rect">
            <a:avLst/>
          </a:prstGeom>
          <a:pattFill prst="dashHorz">
            <a:fgClr>
              <a:srgbClr val="EAEAEA"/>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99395" name="Rectangle 3"/>
          <p:cNvSpPr>
            <a:spLocks noGrp="1" noChangeArrowheads="1"/>
          </p:cNvSpPr>
          <p:nvPr>
            <p:ph type="title"/>
          </p:nvPr>
        </p:nvSpPr>
        <p:spPr>
          <a:xfrm>
            <a:off x="457200" y="381000"/>
            <a:ext cx="8229600" cy="1600200"/>
          </a:xfrm>
          <a:solidFill>
            <a:srgbClr val="000066"/>
          </a:solidFill>
          <a:ln w="28575">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Goals of Negative Messages</a:t>
            </a:r>
          </a:p>
        </p:txBody>
      </p:sp>
      <p:sp>
        <p:nvSpPr>
          <p:cNvPr id="699396" name="Rectangle 4"/>
          <p:cNvSpPr>
            <a:spLocks noGrp="1" noChangeArrowheads="1"/>
          </p:cNvSpPr>
          <p:nvPr>
            <p:ph type="body" idx="1"/>
          </p:nvPr>
        </p:nvSpPr>
        <p:spPr/>
        <p:txBody>
          <a:bodyPr/>
          <a:lstStyle/>
          <a:p>
            <a:pPr marL="533400" indent="-533400">
              <a:lnSpc>
                <a:spcPct val="150000"/>
              </a:lnSpc>
              <a:buFontTx/>
              <a:buAutoNum type="arabicPeriod"/>
            </a:pPr>
            <a:r>
              <a:rPr lang="en-US" b="0"/>
              <a:t>Convey the message</a:t>
            </a:r>
          </a:p>
          <a:p>
            <a:pPr marL="533400" indent="-533400">
              <a:lnSpc>
                <a:spcPct val="150000"/>
              </a:lnSpc>
              <a:buFontTx/>
              <a:buAutoNum type="arabicPeriod"/>
            </a:pPr>
            <a:r>
              <a:rPr lang="en-US" b="0"/>
              <a:t>Ensure acceptance</a:t>
            </a:r>
          </a:p>
          <a:p>
            <a:pPr marL="533400" indent="-533400">
              <a:lnSpc>
                <a:spcPct val="150000"/>
              </a:lnSpc>
              <a:buFontTx/>
              <a:buAutoNum type="arabicPeriod"/>
            </a:pPr>
            <a:r>
              <a:rPr lang="en-US" b="0"/>
              <a:t>Promote goodwill</a:t>
            </a:r>
          </a:p>
          <a:p>
            <a:pPr marL="533400" indent="-533400">
              <a:lnSpc>
                <a:spcPct val="150000"/>
              </a:lnSpc>
              <a:buFontTx/>
              <a:buAutoNum type="arabicPeriod"/>
            </a:pPr>
            <a:r>
              <a:rPr lang="en-US" b="0"/>
              <a:t>Maintain a good corporate image</a:t>
            </a:r>
          </a:p>
          <a:p>
            <a:pPr marL="533400" indent="-533400">
              <a:lnSpc>
                <a:spcPct val="150000"/>
              </a:lnSpc>
              <a:buFontTx/>
              <a:buAutoNum type="arabicPeriod"/>
            </a:pPr>
            <a:r>
              <a:rPr lang="en-US" b="0"/>
              <a:t>Minimize future correspondence</a:t>
            </a:r>
          </a:p>
        </p:txBody>
      </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668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71066470"/>
              </p:ext>
            </p:extLst>
          </p:nvPr>
        </p:nvGraphicFramePr>
        <p:xfrm>
          <a:off x="1" y="4413985"/>
          <a:ext cx="9143999" cy="2255392"/>
        </p:xfrm>
        <a:graphic>
          <a:graphicData uri="http://schemas.openxmlformats.org/drawingml/2006/table">
            <a:tbl>
              <a:tblPr firstRow="1" bandRow="1">
                <a:tableStyleId>{5C22544A-7EE6-4342-B048-85BDC9FD1C3A}</a:tableStyleId>
              </a:tblPr>
              <a:tblGrid>
                <a:gridCol w="4287528"/>
                <a:gridCol w="4856471"/>
              </a:tblGrid>
              <a:tr h="401192">
                <a:tc>
                  <a:txBody>
                    <a:bodyPr/>
                    <a:lstStyle/>
                    <a:p>
                      <a:r>
                        <a:rPr lang="en-US" sz="1600" dirty="0" smtClean="0">
                          <a:solidFill>
                            <a:schemeClr val="tx1"/>
                          </a:solidFill>
                        </a:rPr>
                        <a:t>INSTEAD OF THIS</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WRITE THIS</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I must refuse your request.</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I will be out of town on the day you need me.</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must deny your application.</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position has been filled.</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cannot afford to continue the program.</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program will conclude on May 1.</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Much as I would like to attend …</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Our budget meeting ends too late for me to attend.</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must turn down your extension request</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solidFill>
                            <a:schemeClr val="tx1"/>
                          </a:solidFill>
                        </a:rPr>
                        <a:t>Please send in your payment by June 14.</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821603995"/>
              </p:ext>
            </p:extLst>
          </p:nvPr>
        </p:nvGraphicFramePr>
        <p:xfrm>
          <a:off x="0" y="34811"/>
          <a:ext cx="9143999" cy="4002388"/>
        </p:xfrm>
        <a:graphic>
          <a:graphicData uri="http://schemas.openxmlformats.org/drawingml/2006/table">
            <a:tbl>
              <a:tblPr firstRow="1" bandRow="1">
                <a:tableStyleId>{5C22544A-7EE6-4342-B048-85BDC9FD1C3A}</a:tableStyleId>
              </a:tblPr>
              <a:tblGrid>
                <a:gridCol w="4224660"/>
                <a:gridCol w="4919339"/>
              </a:tblGrid>
              <a:tr h="401192">
                <a:tc gridSpan="2">
                  <a:txBody>
                    <a:bodyPr/>
                    <a:lstStyle/>
                    <a:p>
                      <a:r>
                        <a:rPr lang="en-US" sz="1600" dirty="0" smtClean="0">
                          <a:solidFill>
                            <a:schemeClr val="tx1"/>
                          </a:solidFill>
                        </a:rPr>
                        <a:t>Choosing Positive Words</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hMerge="1">
                  <a:txBody>
                    <a:bodyPr/>
                    <a:lstStyle/>
                    <a:p>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401192">
                <a:tc>
                  <a:txBody>
                    <a:bodyPr/>
                    <a:lstStyle/>
                    <a:p>
                      <a:r>
                        <a:rPr lang="en-US" sz="1600" dirty="0" smtClean="0">
                          <a:solidFill>
                            <a:schemeClr val="tx1"/>
                          </a:solidFill>
                        </a:rPr>
                        <a:t>Negative Phrasing</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Positive Alternatives</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The damage wont be fixed for a week.</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Please clarify your request.</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We must deny your application.</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item will be repaired next week.</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Although it wasn't our fault, there</a:t>
                      </a:r>
                      <a:r>
                        <a:rPr lang="en-US" sz="1600" baseline="0" dirty="0" smtClean="0">
                          <a:solidFill>
                            <a:schemeClr val="tx1"/>
                          </a:solidFill>
                        </a:rPr>
                        <a:t> </a:t>
                      </a:r>
                      <a:r>
                        <a:rPr lang="en-US" sz="1600" dirty="0" smtClean="0">
                          <a:solidFill>
                            <a:schemeClr val="tx1"/>
                          </a:solidFill>
                        </a:rPr>
                        <a:t>will be an</a:t>
                      </a:r>
                      <a:r>
                        <a:rPr lang="en-US" sz="1600" baseline="0" dirty="0" smtClean="0">
                          <a:solidFill>
                            <a:schemeClr val="tx1"/>
                          </a:solidFill>
                        </a:rPr>
                        <a:t> </a:t>
                      </a:r>
                      <a:r>
                        <a:rPr lang="en-US" sz="1600" dirty="0" smtClean="0">
                          <a:solidFill>
                            <a:schemeClr val="tx1"/>
                          </a:solidFill>
                        </a:rPr>
                        <a:t>unavoidable delay in your order.</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We will process your order as soon as</a:t>
                      </a:r>
                      <a:r>
                        <a:rPr lang="en-US" sz="1600" baseline="0" dirty="0" smtClean="0">
                          <a:solidFill>
                            <a:schemeClr val="tx1"/>
                          </a:solidFill>
                        </a:rPr>
                        <a:t> </a:t>
                      </a:r>
                      <a:r>
                        <a:rPr lang="en-US" sz="1600" dirty="0" smtClean="0">
                          <a:solidFill>
                            <a:schemeClr val="tx1"/>
                          </a:solidFill>
                        </a:rPr>
                        <a:t>we receive an aluminum shipment</a:t>
                      </a:r>
                      <a:r>
                        <a:rPr lang="en-US" sz="1600" baseline="0" dirty="0" smtClean="0">
                          <a:solidFill>
                            <a:schemeClr val="tx1"/>
                          </a:solidFill>
                        </a:rPr>
                        <a:t> </a:t>
                      </a:r>
                      <a:r>
                        <a:rPr lang="en-US" sz="1600" dirty="0" smtClean="0">
                          <a:solidFill>
                            <a:schemeClr val="tx1"/>
                          </a:solidFill>
                        </a:rPr>
                        <a:t>from our supplier, which we expect to happen within 10 days.</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I was shocked to learn that you’re unhappy.</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rPr>
                        <a:t>Thank you for sharing your concerns about your shopping experience.</a:t>
                      </a: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477124">
                <a:tc>
                  <a:txBody>
                    <a:bodyPr/>
                    <a:lstStyle/>
                    <a:p>
                      <a:r>
                        <a:rPr lang="en-US" sz="1600" dirty="0" smtClean="0">
                          <a:solidFill>
                            <a:schemeClr val="tx1"/>
                          </a:solidFill>
                        </a:rPr>
                        <a:t>Unfortunately, we haven’t received it.</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600" dirty="0" smtClean="0">
                          <a:solidFill>
                            <a:schemeClr val="tx1"/>
                          </a:solidFill>
                        </a:rPr>
                        <a:t>The item hasn’t arrived yet.</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sz="1600" dirty="0" smtClean="0">
                          <a:solidFill>
                            <a:schemeClr val="tx1"/>
                          </a:solidFill>
                        </a:rPr>
                        <a:t>The enclosed statement is wrong.</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solidFill>
                            <a:schemeClr val="tx1"/>
                          </a:solidFill>
                        </a:rPr>
                        <a:t>Please verify the enclosed statement and provide a correct copy</a:t>
                      </a:r>
                      <a:endParaRPr lang="en-US" sz="1600" dirty="0">
                        <a:solidFill>
                          <a:schemeClr val="tx1"/>
                        </a:solidFill>
                      </a:endParaRP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Footer Placeholder 6"/>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82369822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9" name="Rectangle 3"/>
          <p:cNvSpPr>
            <a:spLocks noGrp="1" noChangeArrowheads="1"/>
          </p:cNvSpPr>
          <p:nvPr>
            <p:ph type="title"/>
          </p:nvPr>
        </p:nvSpPr>
        <p:spPr>
          <a:xfrm>
            <a:off x="457200" y="381000"/>
            <a:ext cx="8229600" cy="1600200"/>
          </a:xfrm>
          <a:solidFill>
            <a:srgbClr val="660033"/>
          </a:solidFill>
          <a:ln>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 Choosing the Approach</a:t>
            </a:r>
          </a:p>
        </p:txBody>
      </p:sp>
      <p:grpSp>
        <p:nvGrpSpPr>
          <p:cNvPr id="761883" name="Group 27"/>
          <p:cNvGrpSpPr>
            <a:grpSpLocks/>
          </p:cNvGrpSpPr>
          <p:nvPr/>
        </p:nvGrpSpPr>
        <p:grpSpPr bwMode="auto">
          <a:xfrm>
            <a:off x="457200" y="1981200"/>
            <a:ext cx="8229600" cy="4191000"/>
            <a:chOff x="288" y="1248"/>
            <a:chExt cx="5184" cy="2640"/>
          </a:xfrm>
        </p:grpSpPr>
        <p:sp>
          <p:nvSpPr>
            <p:cNvPr id="761876" name="Rectangle 20" descr="Large confetti"/>
            <p:cNvSpPr>
              <a:spLocks noChangeArrowheads="1"/>
            </p:cNvSpPr>
            <p:nvPr/>
          </p:nvSpPr>
          <p:spPr bwMode="auto">
            <a:xfrm>
              <a:off x="288" y="256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7" name="Rectangle 21" descr="Large confetti"/>
            <p:cNvSpPr>
              <a:spLocks noChangeArrowheads="1"/>
            </p:cNvSpPr>
            <p:nvPr/>
          </p:nvSpPr>
          <p:spPr bwMode="auto">
            <a:xfrm>
              <a:off x="2016" y="256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8" name="Rectangle 22" descr="Large confetti"/>
            <p:cNvSpPr>
              <a:spLocks noChangeArrowheads="1"/>
            </p:cNvSpPr>
            <p:nvPr/>
          </p:nvSpPr>
          <p:spPr bwMode="auto">
            <a:xfrm>
              <a:off x="3744" y="256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58" name="Rectangle 2" descr="Large confetti"/>
            <p:cNvSpPr>
              <a:spLocks noChangeArrowheads="1"/>
            </p:cNvSpPr>
            <p:nvPr/>
          </p:nvSpPr>
          <p:spPr bwMode="auto">
            <a:xfrm>
              <a:off x="288" y="124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2" name="Rectangle 16" descr="Large confetti"/>
            <p:cNvSpPr>
              <a:spLocks noChangeArrowheads="1"/>
            </p:cNvSpPr>
            <p:nvPr/>
          </p:nvSpPr>
          <p:spPr bwMode="auto">
            <a:xfrm>
              <a:off x="2016" y="124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1873" name="Rectangle 17" descr="Large confetti"/>
            <p:cNvSpPr>
              <a:spLocks noChangeArrowheads="1"/>
            </p:cNvSpPr>
            <p:nvPr/>
          </p:nvSpPr>
          <p:spPr bwMode="auto">
            <a:xfrm>
              <a:off x="3744" y="1248"/>
              <a:ext cx="1728" cy="1320"/>
            </a:xfrm>
            <a:prstGeom prst="rect">
              <a:avLst/>
            </a:prstGeom>
            <a:pattFill prst="lgConfetti">
              <a:fgClr>
                <a:srgbClr val="EAEAEA"/>
              </a:fgClr>
              <a:bgClr>
                <a:srgbClr val="F0EBE0"/>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761881" name="Group 25"/>
            <p:cNvGrpSpPr>
              <a:grpSpLocks/>
            </p:cNvGrpSpPr>
            <p:nvPr/>
          </p:nvGrpSpPr>
          <p:grpSpPr bwMode="auto">
            <a:xfrm>
              <a:off x="384" y="1345"/>
              <a:ext cx="4992" cy="2444"/>
              <a:chOff x="384" y="1345"/>
              <a:chExt cx="4992" cy="2444"/>
            </a:xfrm>
          </p:grpSpPr>
          <p:sp>
            <p:nvSpPr>
              <p:cNvPr id="761860" name="Rectangle 4" descr="Large confetti"/>
              <p:cNvSpPr>
                <a:spLocks noChangeArrowheads="1"/>
              </p:cNvSpPr>
              <p:nvPr/>
            </p:nvSpPr>
            <p:spPr bwMode="auto">
              <a:xfrm>
                <a:off x="384" y="266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Working</a:t>
                </a:r>
              </a:p>
              <a:p>
                <a:pPr algn="ctr" eaLnBrk="1" hangingPunct="1"/>
                <a:r>
                  <a:rPr lang="en-US" sz="2800">
                    <a:latin typeface="Arial" charset="0"/>
                  </a:rPr>
                  <a:t>Relationships</a:t>
                </a:r>
              </a:p>
            </p:txBody>
          </p:sp>
          <p:sp>
            <p:nvSpPr>
              <p:cNvPr id="761861" name="Rectangle 5" descr="Large confetti"/>
              <p:cNvSpPr>
                <a:spLocks noChangeArrowheads="1"/>
              </p:cNvSpPr>
              <p:nvPr/>
            </p:nvSpPr>
            <p:spPr bwMode="auto">
              <a:xfrm>
                <a:off x="2112" y="266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Getting</a:t>
                </a:r>
              </a:p>
              <a:p>
                <a:pPr algn="ctr" eaLnBrk="1" hangingPunct="1"/>
                <a:r>
                  <a:rPr lang="en-US" sz="2800">
                    <a:latin typeface="Arial" charset="0"/>
                  </a:rPr>
                  <a:t>Attention</a:t>
                </a:r>
              </a:p>
            </p:txBody>
          </p:sp>
          <p:sp>
            <p:nvSpPr>
              <p:cNvPr id="761862" name="Rectangle 6" descr="Large confetti"/>
              <p:cNvSpPr>
                <a:spLocks noChangeArrowheads="1"/>
              </p:cNvSpPr>
              <p:nvPr/>
            </p:nvSpPr>
            <p:spPr bwMode="auto">
              <a:xfrm>
                <a:off x="3840" y="266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Organizational</a:t>
                </a:r>
              </a:p>
              <a:p>
                <a:pPr algn="ctr" eaLnBrk="1" hangingPunct="1"/>
                <a:r>
                  <a:rPr lang="en-US" sz="2800">
                    <a:latin typeface="Arial" charset="0"/>
                  </a:rPr>
                  <a:t>Preferences</a:t>
                </a:r>
              </a:p>
            </p:txBody>
          </p:sp>
          <p:sp>
            <p:nvSpPr>
              <p:cNvPr id="761863" name="Rectangle 7" descr="Large confetti"/>
              <p:cNvSpPr>
                <a:spLocks noChangeArrowheads="1"/>
              </p:cNvSpPr>
              <p:nvPr/>
            </p:nvSpPr>
            <p:spPr bwMode="auto">
              <a:xfrm>
                <a:off x="384" y="134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Audience</a:t>
                </a:r>
              </a:p>
              <a:p>
                <a:pPr algn="ctr" eaLnBrk="1" hangingPunct="1"/>
                <a:r>
                  <a:rPr lang="en-US" sz="2800">
                    <a:latin typeface="Arial" charset="0"/>
                  </a:rPr>
                  <a:t>Reaction</a:t>
                </a:r>
              </a:p>
            </p:txBody>
          </p:sp>
          <p:sp>
            <p:nvSpPr>
              <p:cNvPr id="761864" name="Rectangle 8" descr="Large confetti"/>
              <p:cNvSpPr>
                <a:spLocks noChangeArrowheads="1"/>
              </p:cNvSpPr>
              <p:nvPr/>
            </p:nvSpPr>
            <p:spPr bwMode="auto">
              <a:xfrm>
                <a:off x="3840" y="134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Importance </a:t>
                </a:r>
              </a:p>
              <a:p>
                <a:pPr algn="ctr" eaLnBrk="1" hangingPunct="1"/>
                <a:r>
                  <a:rPr lang="en-US" sz="2800">
                    <a:latin typeface="Arial" charset="0"/>
                  </a:rPr>
                  <a:t>of the News</a:t>
                </a:r>
              </a:p>
            </p:txBody>
          </p:sp>
          <p:sp>
            <p:nvSpPr>
              <p:cNvPr id="761868" name="Rectangle 12" descr="Large confetti"/>
              <p:cNvSpPr>
                <a:spLocks noChangeArrowheads="1"/>
              </p:cNvSpPr>
              <p:nvPr/>
            </p:nvSpPr>
            <p:spPr bwMode="auto">
              <a:xfrm>
                <a:off x="2112" y="1345"/>
                <a:ext cx="1536" cy="1124"/>
              </a:xfrm>
              <a:prstGeom prst="rect">
                <a:avLst/>
              </a:prstGeom>
              <a:pattFill prst="lgConfetti">
                <a:fgClr>
                  <a:srgbClr val="EAEAEA"/>
                </a:fgClr>
                <a:bgClr>
                  <a:srgbClr val="F0EBE0"/>
                </a:bgClr>
              </a:pattFill>
              <a:ln w="9525">
                <a:solidFill>
                  <a:schemeClr val="tx1"/>
                </a:solidFill>
                <a:miter lim="800000"/>
                <a:headEnd/>
                <a:tailEnd/>
              </a:ln>
              <a:effectLst>
                <a:outerShdw blurRad="63500" dist="107763" dir="2700000" algn="ctr" rotWithShape="0">
                  <a:srgbClr val="B2B2B2">
                    <a:alpha val="74998"/>
                  </a:srgbClr>
                </a:outerShdw>
              </a:effectLst>
            </p:spPr>
            <p:txBody>
              <a:bodyPr wrap="none" anchor="ctr"/>
              <a:lstStyle/>
              <a:p>
                <a:pPr algn="ctr" eaLnBrk="1" hangingPunct="1"/>
                <a:r>
                  <a:rPr lang="en-US" sz="2800">
                    <a:latin typeface="Arial" charset="0"/>
                  </a:rPr>
                  <a:t>Audience</a:t>
                </a:r>
              </a:p>
              <a:p>
                <a:pPr algn="ctr" eaLnBrk="1" hangingPunct="1"/>
                <a:r>
                  <a:rPr lang="en-US" sz="2800">
                    <a:latin typeface="Arial" charset="0"/>
                  </a:rPr>
                  <a:t>Preferences</a:t>
                </a:r>
              </a:p>
            </p:txBody>
          </p:sp>
        </p:gr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09940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ChangeArrowheads="1"/>
          </p:cNvSpPr>
          <p:nvPr/>
        </p:nvSpPr>
        <p:spPr bwMode="auto">
          <a:xfrm>
            <a:off x="457200" y="1981200"/>
            <a:ext cx="8229600" cy="41910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6979" name="Rectangle 3"/>
          <p:cNvSpPr>
            <a:spLocks noGrp="1" noChangeArrowheads="1"/>
          </p:cNvSpPr>
          <p:nvPr>
            <p:ph type="title"/>
          </p:nvPr>
        </p:nvSpPr>
        <p:spPr>
          <a:xfrm>
            <a:off x="457200" y="381000"/>
            <a:ext cx="8229600" cy="1600200"/>
          </a:xfrm>
          <a:solidFill>
            <a:srgbClr val="003366"/>
          </a:solidFill>
          <a:ln w="28575">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The Direct Approach</a:t>
            </a:r>
          </a:p>
        </p:txBody>
      </p:sp>
      <p:grpSp>
        <p:nvGrpSpPr>
          <p:cNvPr id="766992" name="Group 16"/>
          <p:cNvGrpSpPr>
            <a:grpSpLocks/>
          </p:cNvGrpSpPr>
          <p:nvPr/>
        </p:nvGrpSpPr>
        <p:grpSpPr bwMode="auto">
          <a:xfrm>
            <a:off x="609600" y="2163763"/>
            <a:ext cx="7924800" cy="3825875"/>
            <a:chOff x="384" y="1363"/>
            <a:chExt cx="4992" cy="2410"/>
          </a:xfrm>
        </p:grpSpPr>
        <p:sp>
          <p:nvSpPr>
            <p:cNvPr id="766983" name="Line 7"/>
            <p:cNvSpPr>
              <a:spLocks noChangeShapeType="1"/>
            </p:cNvSpPr>
            <p:nvPr/>
          </p:nvSpPr>
          <p:spPr bwMode="auto">
            <a:xfrm>
              <a:off x="384" y="1507"/>
              <a:ext cx="499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766985" name="Text Box 9"/>
            <p:cNvSpPr txBox="1">
              <a:spLocks noChangeArrowheads="1"/>
            </p:cNvSpPr>
            <p:nvPr/>
          </p:nvSpPr>
          <p:spPr bwMode="auto">
            <a:xfrm>
              <a:off x="2016" y="1363"/>
              <a:ext cx="1679"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Flow of the Message</a:t>
              </a:r>
            </a:p>
          </p:txBody>
        </p:sp>
        <p:sp>
          <p:nvSpPr>
            <p:cNvPr id="766987" name="AutoShape 11"/>
            <p:cNvSpPr>
              <a:spLocks noChangeArrowheads="1"/>
            </p:cNvSpPr>
            <p:nvPr/>
          </p:nvSpPr>
          <p:spPr bwMode="auto">
            <a:xfrm>
              <a:off x="384" y="1776"/>
              <a:ext cx="1664"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Bad News</a:t>
              </a:r>
            </a:p>
            <a:p>
              <a:pPr algn="ctr"/>
              <a:endParaRPr lang="en-US"/>
            </a:p>
            <a:p>
              <a:pPr algn="ctr"/>
              <a:endParaRPr lang="en-US"/>
            </a:p>
            <a:p>
              <a:pPr algn="ctr"/>
              <a:endParaRPr lang="en-US"/>
            </a:p>
            <a:p>
              <a:pPr algn="ctr"/>
              <a:r>
                <a:rPr lang="en-US" i="1">
                  <a:latin typeface="Arial" charset="0"/>
                </a:rPr>
                <a:t>Step 1</a:t>
              </a:r>
            </a:p>
          </p:txBody>
        </p:sp>
        <p:sp>
          <p:nvSpPr>
            <p:cNvPr id="766988" name="AutoShape 12"/>
            <p:cNvSpPr>
              <a:spLocks noChangeArrowheads="1"/>
            </p:cNvSpPr>
            <p:nvPr/>
          </p:nvSpPr>
          <p:spPr bwMode="auto">
            <a:xfrm>
              <a:off x="2048" y="1776"/>
              <a:ext cx="1664"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Reasons</a:t>
              </a:r>
            </a:p>
            <a:p>
              <a:pPr algn="ctr"/>
              <a:endParaRPr lang="en-US"/>
            </a:p>
            <a:p>
              <a:pPr algn="ctr"/>
              <a:endParaRPr lang="en-US"/>
            </a:p>
            <a:p>
              <a:pPr algn="ctr"/>
              <a:endParaRPr lang="en-US"/>
            </a:p>
            <a:p>
              <a:pPr algn="ctr"/>
              <a:r>
                <a:rPr lang="en-US" i="1">
                  <a:latin typeface="Arial" charset="0"/>
                </a:rPr>
                <a:t>Step 2</a:t>
              </a:r>
            </a:p>
          </p:txBody>
        </p:sp>
        <p:sp>
          <p:nvSpPr>
            <p:cNvPr id="766989" name="AutoShape 13"/>
            <p:cNvSpPr>
              <a:spLocks noChangeArrowheads="1"/>
            </p:cNvSpPr>
            <p:nvPr/>
          </p:nvSpPr>
          <p:spPr bwMode="auto">
            <a:xfrm>
              <a:off x="3712" y="1776"/>
              <a:ext cx="1664"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Positive Close</a:t>
              </a:r>
            </a:p>
            <a:p>
              <a:pPr algn="ctr"/>
              <a:endParaRPr lang="en-US"/>
            </a:p>
            <a:p>
              <a:pPr algn="ctr"/>
              <a:endParaRPr lang="en-US"/>
            </a:p>
            <a:p>
              <a:pPr algn="ctr"/>
              <a:endParaRPr lang="en-US"/>
            </a:p>
            <a:p>
              <a:pPr algn="ctr"/>
              <a:r>
                <a:rPr lang="en-US" i="1">
                  <a:latin typeface="Arial" charset="0"/>
                </a:rPr>
                <a:t>Step 3</a:t>
              </a:r>
            </a:p>
          </p:txBody>
        </p:sp>
        <p:cxnSp>
          <p:nvCxnSpPr>
            <p:cNvPr id="766991" name="AutoShape 15"/>
            <p:cNvCxnSpPr>
              <a:cxnSpLocks noChangeShapeType="1"/>
              <a:stCxn id="766987" idx="2"/>
              <a:endCxn id="766989" idx="2"/>
            </p:cNvCxnSpPr>
            <p:nvPr/>
          </p:nvCxnSpPr>
          <p:spPr bwMode="auto">
            <a:xfrm rot="16200000" flipH="1">
              <a:off x="2879" y="1697"/>
              <a:ext cx="1" cy="3328"/>
            </a:xfrm>
            <a:prstGeom prst="bentConnector3">
              <a:avLst>
                <a:gd name="adj1" fmla="val 29000000"/>
              </a:avLst>
            </a:prstGeom>
            <a:noFill/>
            <a:ln w="571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766986" name="Text Box 10"/>
            <p:cNvSpPr txBox="1">
              <a:spLocks noChangeArrowheads="1"/>
            </p:cNvSpPr>
            <p:nvPr/>
          </p:nvSpPr>
          <p:spPr bwMode="auto">
            <a:xfrm>
              <a:off x="1824" y="3523"/>
              <a:ext cx="2125"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Substance of the Message</a:t>
              </a:r>
            </a:p>
          </p:txBody>
        </p: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85408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7.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4739" y="0"/>
            <a:ext cx="6450089" cy="6858000"/>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272653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ChangeArrowheads="1"/>
          </p:cNvSpPr>
          <p:nvPr/>
        </p:nvSpPr>
        <p:spPr bwMode="auto">
          <a:xfrm>
            <a:off x="457200" y="1981200"/>
            <a:ext cx="8229600" cy="41910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69027" name="Rectangle 3"/>
          <p:cNvSpPr>
            <a:spLocks noGrp="1" noChangeArrowheads="1"/>
          </p:cNvSpPr>
          <p:nvPr>
            <p:ph type="title"/>
          </p:nvPr>
        </p:nvSpPr>
        <p:spPr>
          <a:xfrm>
            <a:off x="457200" y="381000"/>
            <a:ext cx="8229600" cy="1600200"/>
          </a:xfrm>
          <a:solidFill>
            <a:srgbClr val="660066"/>
          </a:solidFill>
          <a:ln w="28575">
            <a:solidFill>
              <a:schemeClr val="tx1"/>
            </a:solidFill>
            <a:miter lim="800000"/>
            <a:headEnd/>
            <a:tailEnd/>
          </a:ln>
        </p:spPr>
        <p:txBody>
          <a:bodyPr/>
          <a:lstStyle/>
          <a:p>
            <a:r>
              <a:rPr lang="en-US" sz="5400">
                <a:solidFill>
                  <a:schemeClr val="bg1"/>
                </a:solidFill>
                <a:effectLst>
                  <a:outerShdw blurRad="38100" dist="38100" dir="2700000" algn="tl">
                    <a:srgbClr val="000000"/>
                  </a:outerShdw>
                </a:effectLst>
              </a:rPr>
              <a:t>The Indirect Approach</a:t>
            </a:r>
          </a:p>
        </p:txBody>
      </p:sp>
      <p:grpSp>
        <p:nvGrpSpPr>
          <p:cNvPr id="769044" name="Group 20"/>
          <p:cNvGrpSpPr>
            <a:grpSpLocks/>
          </p:cNvGrpSpPr>
          <p:nvPr/>
        </p:nvGrpSpPr>
        <p:grpSpPr bwMode="auto">
          <a:xfrm>
            <a:off x="609600" y="2163763"/>
            <a:ext cx="7924800" cy="3825875"/>
            <a:chOff x="384" y="1363"/>
            <a:chExt cx="4992" cy="2410"/>
          </a:xfrm>
        </p:grpSpPr>
        <p:sp>
          <p:nvSpPr>
            <p:cNvPr id="769033" name="Line 9"/>
            <p:cNvSpPr>
              <a:spLocks noChangeShapeType="1"/>
            </p:cNvSpPr>
            <p:nvPr/>
          </p:nvSpPr>
          <p:spPr bwMode="auto">
            <a:xfrm>
              <a:off x="384" y="1507"/>
              <a:ext cx="499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769034" name="Text Box 10"/>
            <p:cNvSpPr txBox="1">
              <a:spLocks noChangeArrowheads="1"/>
            </p:cNvSpPr>
            <p:nvPr/>
          </p:nvSpPr>
          <p:spPr bwMode="auto">
            <a:xfrm>
              <a:off x="2016" y="1363"/>
              <a:ext cx="1679"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Flow of the Message</a:t>
              </a:r>
            </a:p>
          </p:txBody>
        </p:sp>
        <p:sp>
          <p:nvSpPr>
            <p:cNvPr id="769037" name="AutoShape 13"/>
            <p:cNvSpPr>
              <a:spLocks noChangeArrowheads="1"/>
            </p:cNvSpPr>
            <p:nvPr/>
          </p:nvSpPr>
          <p:spPr bwMode="auto">
            <a:xfrm>
              <a:off x="384"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Buffer</a:t>
              </a:r>
            </a:p>
            <a:p>
              <a:pPr algn="ctr"/>
              <a:endParaRPr lang="en-US" sz="2800" b="1">
                <a:latin typeface="Arial" charset="0"/>
              </a:endParaRPr>
            </a:p>
            <a:p>
              <a:pPr algn="ctr"/>
              <a:endParaRPr lang="en-US" sz="2800" b="1">
                <a:latin typeface="Arial" charset="0"/>
              </a:endParaRPr>
            </a:p>
            <a:p>
              <a:pPr algn="ctr"/>
              <a:r>
                <a:rPr lang="en-US" i="1">
                  <a:latin typeface="Arial" charset="0"/>
                </a:rPr>
                <a:t>Step 1</a:t>
              </a:r>
            </a:p>
          </p:txBody>
        </p:sp>
        <p:sp>
          <p:nvSpPr>
            <p:cNvPr id="769038" name="AutoShape 14"/>
            <p:cNvSpPr>
              <a:spLocks noChangeArrowheads="1"/>
            </p:cNvSpPr>
            <p:nvPr/>
          </p:nvSpPr>
          <p:spPr bwMode="auto">
            <a:xfrm>
              <a:off x="1632"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Reasons</a:t>
              </a:r>
            </a:p>
            <a:p>
              <a:pPr algn="ctr"/>
              <a:endParaRPr lang="en-US" sz="2800" b="1">
                <a:latin typeface="Arial" charset="0"/>
              </a:endParaRPr>
            </a:p>
            <a:p>
              <a:pPr algn="ctr"/>
              <a:endParaRPr lang="en-US" sz="2800" b="1">
                <a:latin typeface="Arial" charset="0"/>
              </a:endParaRPr>
            </a:p>
            <a:p>
              <a:pPr algn="ctr"/>
              <a:r>
                <a:rPr lang="en-US" i="1">
                  <a:latin typeface="Arial" charset="0"/>
                </a:rPr>
                <a:t>Step 2</a:t>
              </a:r>
            </a:p>
          </p:txBody>
        </p:sp>
        <p:sp>
          <p:nvSpPr>
            <p:cNvPr id="769039" name="AutoShape 15"/>
            <p:cNvSpPr>
              <a:spLocks noChangeArrowheads="1"/>
            </p:cNvSpPr>
            <p:nvPr/>
          </p:nvSpPr>
          <p:spPr bwMode="auto">
            <a:xfrm>
              <a:off x="2880" y="1776"/>
              <a:ext cx="1248" cy="1584"/>
            </a:xfrm>
            <a:prstGeom prst="foldedCorner">
              <a:avLst>
                <a:gd name="adj" fmla="val 125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2800" b="1">
                  <a:latin typeface="Arial" charset="0"/>
                </a:rPr>
                <a:t>Bad </a:t>
              </a:r>
            </a:p>
            <a:p>
              <a:pPr algn="ctr"/>
              <a:r>
                <a:rPr lang="en-US" sz="2800" b="1">
                  <a:latin typeface="Arial" charset="0"/>
                </a:rPr>
                <a:t>News</a:t>
              </a:r>
            </a:p>
            <a:p>
              <a:pPr algn="ctr"/>
              <a:endParaRPr lang="en-US" sz="2800" b="1">
                <a:latin typeface="Arial" charset="0"/>
              </a:endParaRPr>
            </a:p>
            <a:p>
              <a:pPr algn="ctr"/>
              <a:r>
                <a:rPr lang="en-US" sz="2800" b="1">
                  <a:latin typeface="Arial" charset="0"/>
                </a:rPr>
                <a:t>Step 3</a:t>
              </a:r>
            </a:p>
          </p:txBody>
        </p:sp>
        <p:sp>
          <p:nvSpPr>
            <p:cNvPr id="769040" name="AutoShape 16"/>
            <p:cNvSpPr>
              <a:spLocks noChangeArrowheads="1"/>
            </p:cNvSpPr>
            <p:nvPr/>
          </p:nvSpPr>
          <p:spPr bwMode="auto">
            <a:xfrm>
              <a:off x="4128" y="1776"/>
              <a:ext cx="1248" cy="1584"/>
            </a:xfrm>
            <a:prstGeom prst="foldedCorner">
              <a:avLst>
                <a:gd name="adj" fmla="val 125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2800" b="1">
                  <a:latin typeface="Arial" charset="0"/>
                </a:rPr>
                <a:t>Positive </a:t>
              </a:r>
            </a:p>
            <a:p>
              <a:pPr algn="ctr"/>
              <a:r>
                <a:rPr lang="en-US" sz="2800" b="1">
                  <a:latin typeface="Arial" charset="0"/>
                </a:rPr>
                <a:t>Close</a:t>
              </a:r>
            </a:p>
            <a:p>
              <a:pPr algn="ctr"/>
              <a:endParaRPr lang="en-US" sz="2800" b="1">
                <a:latin typeface="Arial" charset="0"/>
              </a:endParaRPr>
            </a:p>
            <a:p>
              <a:pPr algn="ctr"/>
              <a:r>
                <a:rPr lang="en-US" sz="2800" b="1">
                  <a:latin typeface="Arial" charset="0"/>
                </a:rPr>
                <a:t>Step 4</a:t>
              </a:r>
            </a:p>
          </p:txBody>
        </p:sp>
        <p:sp>
          <p:nvSpPr>
            <p:cNvPr id="769041" name="AutoShape 17"/>
            <p:cNvSpPr>
              <a:spLocks noChangeArrowheads="1"/>
            </p:cNvSpPr>
            <p:nvPr/>
          </p:nvSpPr>
          <p:spPr bwMode="auto">
            <a:xfrm>
              <a:off x="2880"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Bad </a:t>
              </a:r>
            </a:p>
            <a:p>
              <a:pPr algn="ctr"/>
              <a:r>
                <a:rPr lang="en-US" sz="2800" b="1">
                  <a:latin typeface="Arial" charset="0"/>
                </a:rPr>
                <a:t>News</a:t>
              </a:r>
            </a:p>
            <a:p>
              <a:pPr algn="ctr"/>
              <a:endParaRPr lang="en-US" sz="2800" b="1">
                <a:latin typeface="Arial" charset="0"/>
              </a:endParaRPr>
            </a:p>
            <a:p>
              <a:pPr algn="ctr"/>
              <a:r>
                <a:rPr lang="en-US" i="1">
                  <a:latin typeface="Arial" charset="0"/>
                </a:rPr>
                <a:t>Step 3</a:t>
              </a:r>
            </a:p>
          </p:txBody>
        </p:sp>
        <p:sp>
          <p:nvSpPr>
            <p:cNvPr id="769042" name="AutoShape 18"/>
            <p:cNvSpPr>
              <a:spLocks noChangeArrowheads="1"/>
            </p:cNvSpPr>
            <p:nvPr/>
          </p:nvSpPr>
          <p:spPr bwMode="auto">
            <a:xfrm>
              <a:off x="4128" y="1776"/>
              <a:ext cx="1248" cy="1584"/>
            </a:xfrm>
            <a:prstGeom prst="foldedCorner">
              <a:avLst>
                <a:gd name="adj" fmla="val 12500"/>
              </a:avLst>
            </a:prstGeom>
            <a:solidFill>
              <a:schemeClr val="bg1"/>
            </a:solidFill>
            <a:ln w="9525">
              <a:solidFill>
                <a:schemeClr val="tx1"/>
              </a:solidFill>
              <a:round/>
              <a:headEnd/>
              <a:tailEnd/>
            </a:ln>
            <a:effectLst>
              <a:outerShdw blurRad="63500" dist="107763" dir="2700000" algn="ctr" rotWithShape="0">
                <a:schemeClr val="bg2">
                  <a:alpha val="50000"/>
                </a:schemeClr>
              </a:outerShdw>
            </a:effectLst>
          </p:spPr>
          <p:txBody>
            <a:bodyPr wrap="none" anchor="ctr"/>
            <a:lstStyle/>
            <a:p>
              <a:pPr algn="ctr"/>
              <a:r>
                <a:rPr lang="en-US" sz="2800" b="1">
                  <a:latin typeface="Arial" charset="0"/>
                </a:rPr>
                <a:t>Positive </a:t>
              </a:r>
            </a:p>
            <a:p>
              <a:pPr algn="ctr"/>
              <a:r>
                <a:rPr lang="en-US" sz="2800" b="1">
                  <a:latin typeface="Arial" charset="0"/>
                </a:rPr>
                <a:t>Close</a:t>
              </a:r>
            </a:p>
            <a:p>
              <a:pPr algn="ctr"/>
              <a:endParaRPr lang="en-US" sz="2800" b="1">
                <a:latin typeface="Arial" charset="0"/>
              </a:endParaRPr>
            </a:p>
            <a:p>
              <a:pPr algn="ctr"/>
              <a:r>
                <a:rPr lang="en-US" i="1">
                  <a:latin typeface="Arial" charset="0"/>
                </a:rPr>
                <a:t>Step 4</a:t>
              </a:r>
            </a:p>
          </p:txBody>
        </p:sp>
        <p:cxnSp>
          <p:nvCxnSpPr>
            <p:cNvPr id="769043" name="AutoShape 19"/>
            <p:cNvCxnSpPr>
              <a:cxnSpLocks noChangeShapeType="1"/>
              <a:stCxn id="769037" idx="2"/>
              <a:endCxn id="769042" idx="2"/>
            </p:cNvCxnSpPr>
            <p:nvPr/>
          </p:nvCxnSpPr>
          <p:spPr bwMode="auto">
            <a:xfrm rot="16200000" flipH="1">
              <a:off x="2879" y="1489"/>
              <a:ext cx="1" cy="3744"/>
            </a:xfrm>
            <a:prstGeom prst="bentConnector3">
              <a:avLst>
                <a:gd name="adj1" fmla="val 29000000"/>
              </a:avLst>
            </a:prstGeom>
            <a:noFill/>
            <a:ln w="571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769036" name="Text Box 12"/>
            <p:cNvSpPr txBox="1">
              <a:spLocks noChangeArrowheads="1"/>
            </p:cNvSpPr>
            <p:nvPr/>
          </p:nvSpPr>
          <p:spPr bwMode="auto">
            <a:xfrm>
              <a:off x="1824" y="3523"/>
              <a:ext cx="2125"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r>
                <a:rPr lang="en-US" sz="2000" b="1">
                  <a:latin typeface="Arial" charset="0"/>
                </a:rPr>
                <a:t>Substance of the Message</a:t>
              </a:r>
            </a:p>
          </p:txBody>
        </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82260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8.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7663"/>
            <a:ext cx="8947181" cy="5727490"/>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304737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an 20.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638" y="394706"/>
            <a:ext cx="8567554" cy="5680320"/>
          </a:xfrm>
          <a:prstGeom prst="rect">
            <a:avLst/>
          </a:prstGeom>
          <a:ln>
            <a:noFill/>
          </a:ln>
          <a:effectLst>
            <a:outerShdw blurRad="292100" dist="139700" dir="2700000" algn="tl" rotWithShape="0">
              <a:srgbClr val="333333">
                <a:alpha val="65000"/>
              </a:srgbClr>
            </a:outerShdw>
          </a:effectLst>
        </p:spPr>
      </p:pic>
      <p:sp>
        <p:nvSpPr>
          <p:cNvPr id="5" name="Footer Placeholder 4"/>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74621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mail.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09" y="30960"/>
            <a:ext cx="8911257" cy="6827040"/>
          </a:xfrm>
          <a:prstGeom prst="rect">
            <a:avLst/>
          </a:prstGeom>
          <a:ln>
            <a:noFill/>
          </a:ln>
          <a:effectLst>
            <a:outerShdw blurRad="292100" dist="139700" dir="2700000" algn="tl" rotWithShape="0">
              <a:srgbClr val="333333">
                <a:alpha val="65000"/>
              </a:srgbClr>
            </a:outerShdw>
          </a:effectLst>
        </p:spPr>
      </p:pic>
      <p:sp>
        <p:nvSpPr>
          <p:cNvPr id="6" name="Footer Placeholder 5"/>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35419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p:cNvSpPr>
            <a:spLocks noGrp="1" noChangeArrowheads="1"/>
          </p:cNvSpPr>
          <p:nvPr>
            <p:ph type="title"/>
          </p:nvPr>
        </p:nvSpPr>
        <p:spPr>
          <a:xfrm>
            <a:off x="457200" y="381000"/>
            <a:ext cx="8229600" cy="1600200"/>
          </a:xfrm>
          <a:solidFill>
            <a:schemeClr val="tx1"/>
          </a:solidFill>
          <a:ln w="28575">
            <a:solidFill>
              <a:schemeClr val="tx1"/>
            </a:solidFill>
            <a:miter lim="800000"/>
            <a:headEnd/>
            <a:tailEnd/>
          </a:ln>
        </p:spPr>
        <p:txBody>
          <a:bodyPr/>
          <a:lstStyle/>
          <a:p>
            <a:r>
              <a:rPr lang="en-US" sz="4800">
                <a:solidFill>
                  <a:schemeClr val="bg1"/>
                </a:solidFill>
                <a:effectLst>
                  <a:outerShdw blurRad="38100" dist="38100" dir="2700000" algn="tl">
                    <a:srgbClr val="808080"/>
                  </a:outerShdw>
                </a:effectLst>
              </a:rPr>
              <a:t>Terminating Employment</a:t>
            </a:r>
          </a:p>
        </p:txBody>
      </p:sp>
      <p:grpSp>
        <p:nvGrpSpPr>
          <p:cNvPr id="773136" name="Group 16"/>
          <p:cNvGrpSpPr>
            <a:grpSpLocks/>
          </p:cNvGrpSpPr>
          <p:nvPr/>
        </p:nvGrpSpPr>
        <p:grpSpPr bwMode="auto">
          <a:xfrm>
            <a:off x="457200" y="1981200"/>
            <a:ext cx="8229600" cy="4191000"/>
            <a:chOff x="288" y="1248"/>
            <a:chExt cx="5184" cy="2640"/>
          </a:xfrm>
        </p:grpSpPr>
        <p:grpSp>
          <p:nvGrpSpPr>
            <p:cNvPr id="773135" name="Group 15"/>
            <p:cNvGrpSpPr>
              <a:grpSpLocks/>
            </p:cNvGrpSpPr>
            <p:nvPr/>
          </p:nvGrpSpPr>
          <p:grpSpPr bwMode="auto">
            <a:xfrm>
              <a:off x="288" y="1248"/>
              <a:ext cx="2256" cy="2640"/>
              <a:chOff x="288" y="1248"/>
              <a:chExt cx="2256" cy="2640"/>
            </a:xfrm>
          </p:grpSpPr>
          <p:sp>
            <p:nvSpPr>
              <p:cNvPr id="773124" name="Rectangle 4" descr="20%"/>
              <p:cNvSpPr>
                <a:spLocks noChangeArrowheads="1"/>
              </p:cNvSpPr>
              <p:nvPr/>
            </p:nvSpPr>
            <p:spPr bwMode="auto">
              <a:xfrm>
                <a:off x="288" y="1248"/>
                <a:ext cx="2160" cy="264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773125" name="Picture 5" descr="MCj0363242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32" y="1348"/>
                <a:ext cx="2112" cy="2540"/>
              </a:xfrm>
              <a:prstGeom prst="rect">
                <a:avLst/>
              </a:prstGeom>
              <a:noFill/>
              <a:extLst>
                <a:ext uri="{909E8E84-426E-40dd-AFC4-6F175D3DCCD1}">
                  <a14:hiddenFill xmlns:a14="http://schemas.microsoft.com/office/drawing/2010/main">
                    <a:solidFill>
                      <a:srgbClr val="FFFFFF"/>
                    </a:solidFill>
                  </a14:hiddenFill>
                </a:ext>
              </a:extLst>
            </p:spPr>
          </p:pic>
          <p:sp>
            <p:nvSpPr>
              <p:cNvPr id="773130" name="Line 10"/>
              <p:cNvSpPr>
                <a:spLocks noChangeShapeType="1"/>
              </p:cNvSpPr>
              <p:nvPr/>
            </p:nvSpPr>
            <p:spPr bwMode="auto">
              <a:xfrm>
                <a:off x="1248" y="3888"/>
                <a:ext cx="67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grpSp>
          <p:nvGrpSpPr>
            <p:cNvPr id="773126" name="Group 6"/>
            <p:cNvGrpSpPr>
              <a:grpSpLocks/>
            </p:cNvGrpSpPr>
            <p:nvPr/>
          </p:nvGrpSpPr>
          <p:grpSpPr bwMode="auto">
            <a:xfrm>
              <a:off x="2448" y="1248"/>
              <a:ext cx="3024" cy="2640"/>
              <a:chOff x="288" y="1248"/>
              <a:chExt cx="2928" cy="2640"/>
            </a:xfrm>
          </p:grpSpPr>
          <p:sp>
            <p:nvSpPr>
              <p:cNvPr id="773127" name="Rectangle 7" descr="20%"/>
              <p:cNvSpPr>
                <a:spLocks noChangeArrowheads="1"/>
              </p:cNvSpPr>
              <p:nvPr/>
            </p:nvSpPr>
            <p:spPr bwMode="auto">
              <a:xfrm>
                <a:off x="288" y="1248"/>
                <a:ext cx="2928" cy="88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600" b="1">
                    <a:effectLst>
                      <a:outerShdw blurRad="38100" dist="38100" dir="2700000" algn="tl">
                        <a:srgbClr val="DDDDDD"/>
                      </a:outerShdw>
                    </a:effectLst>
                    <a:latin typeface="Arial Narrow" charset="0"/>
                  </a:rPr>
                  <a:t>Present the Reasons</a:t>
                </a:r>
              </a:p>
            </p:txBody>
          </p:sp>
          <p:sp>
            <p:nvSpPr>
              <p:cNvPr id="773128" name="Rectangle 8" descr="20%"/>
              <p:cNvSpPr>
                <a:spLocks noChangeArrowheads="1"/>
              </p:cNvSpPr>
              <p:nvPr/>
            </p:nvSpPr>
            <p:spPr bwMode="auto">
              <a:xfrm>
                <a:off x="288" y="2128"/>
                <a:ext cx="2928" cy="88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600" b="1">
                    <a:effectLst>
                      <a:outerShdw blurRad="38100" dist="38100" dir="2700000" algn="tl">
                        <a:srgbClr val="DDDDDD"/>
                      </a:outerShdw>
                    </a:effectLst>
                    <a:latin typeface="Arial Narrow" charset="0"/>
                  </a:rPr>
                  <a:t>Avoid Litigious Wording</a:t>
                </a:r>
              </a:p>
            </p:txBody>
          </p:sp>
          <p:sp>
            <p:nvSpPr>
              <p:cNvPr id="773129" name="Rectangle 9" descr="20%"/>
              <p:cNvSpPr>
                <a:spLocks noChangeArrowheads="1"/>
              </p:cNvSpPr>
              <p:nvPr/>
            </p:nvSpPr>
            <p:spPr bwMode="auto">
              <a:xfrm>
                <a:off x="288" y="3008"/>
                <a:ext cx="2928" cy="880"/>
              </a:xfrm>
              <a:prstGeom prst="rect">
                <a:avLst/>
              </a:prstGeom>
              <a:pattFill prst="pct20">
                <a:fgClr>
                  <a:srgbClr val="DDDDDD"/>
                </a:fgClr>
                <a:bgClr>
                  <a:srgbClr val="FFFFFF"/>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3600" b="1">
                    <a:effectLst>
                      <a:outerShdw blurRad="38100" dist="38100" dir="2700000" algn="tl">
                        <a:srgbClr val="DDDDDD"/>
                      </a:outerShdw>
                    </a:effectLst>
                    <a:latin typeface="Arial Narrow" charset="0"/>
                  </a:rPr>
                  <a:t>Minimize Negativity</a:t>
                </a:r>
              </a:p>
            </p:txBody>
          </p:sp>
        </p:grp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50377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 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026" y="-1"/>
            <a:ext cx="7397586" cy="6878457"/>
          </a:xfrm>
          <a:prstGeom prst="rect">
            <a:avLst/>
          </a:prstGeom>
          <a:ln>
            <a:noFill/>
          </a:ln>
          <a:effectLst>
            <a:outerShdw blurRad="292100" dist="139700" dir="2700000" algn="tl" rotWithShape="0">
              <a:srgbClr val="333333">
                <a:alpha val="65000"/>
              </a:srgbClr>
            </a:outerShdw>
          </a:effectLst>
        </p:spPr>
      </p:pic>
      <p:sp>
        <p:nvSpPr>
          <p:cNvPr id="4" name="Footer Placeholder 3"/>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494194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
            <a:ext cx="8229600" cy="1143000"/>
          </a:xfrm>
        </p:spPr>
        <p:txBody>
          <a:bodyPr/>
          <a:lstStyle/>
          <a:p>
            <a:r>
              <a:rPr lang="en-US" dirty="0" smtClean="0"/>
              <a:t>Subject Line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06307778"/>
              </p:ext>
            </p:extLst>
          </p:nvPr>
        </p:nvGraphicFramePr>
        <p:xfrm>
          <a:off x="1106458" y="1036338"/>
          <a:ext cx="7443448" cy="2494280"/>
        </p:xfrm>
        <a:graphic>
          <a:graphicData uri="http://schemas.openxmlformats.org/drawingml/2006/table">
            <a:tbl>
              <a:tblPr firstRow="1" bandRow="1">
                <a:tableStyleId>{5C22544A-7EE6-4342-B048-85BDC9FD1C3A}</a:tableStyleId>
              </a:tblPr>
              <a:tblGrid>
                <a:gridCol w="2615266"/>
                <a:gridCol w="4828182"/>
              </a:tblGrid>
              <a:tr h="370840">
                <a:tc>
                  <a:txBody>
                    <a:bodyPr/>
                    <a:lstStyle/>
                    <a:p>
                      <a:r>
                        <a:rPr lang="en-US" dirty="0" smtClean="0">
                          <a:solidFill>
                            <a:schemeClr val="tx1"/>
                          </a:solidFill>
                        </a:rPr>
                        <a:t>Ineffective Subject Line</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Effective Subject Line</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July sales results</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July sales results: good news and bad news</a:t>
                      </a:r>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Friday meeting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Be ready for some tough questions at Friday’s meeting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Marketing reports</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Marketing reports are due Monday morning.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Employee</a:t>
                      </a:r>
                      <a:r>
                        <a:rPr lang="en-US" baseline="0" dirty="0" smtClean="0">
                          <a:solidFill>
                            <a:schemeClr val="tx1"/>
                          </a:solidFill>
                        </a:rPr>
                        <a:t> parking</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Revised resurfacing schedule for parking lot.</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dirty="0" smtClean="0">
                          <a:solidFill>
                            <a:schemeClr val="tx1"/>
                          </a:solidFill>
                        </a:rPr>
                        <a:t>Status report</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dirty="0" smtClean="0">
                          <a:solidFill>
                            <a:schemeClr val="tx1"/>
                          </a:solidFill>
                        </a:rPr>
                        <a:t>Website redesign is falling behind schedule</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7" name="Footer Placeholder 6"/>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387642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77"/>
            <a:ext cx="8229600" cy="1143000"/>
          </a:xfrm>
        </p:spPr>
        <p:txBody>
          <a:bodyPr>
            <a:normAutofit/>
          </a:bodyPr>
          <a:lstStyle/>
          <a:p>
            <a:r>
              <a:rPr lang="en-US" sz="3600" dirty="0" smtClean="0"/>
              <a:t>Effective Email Writing Techniques</a:t>
            </a:r>
            <a:endParaRPr lang="en-US" sz="3600" dirty="0"/>
          </a:p>
        </p:txBody>
      </p:sp>
      <p:sp>
        <p:nvSpPr>
          <p:cNvPr id="4" name="TextBox 3"/>
          <p:cNvSpPr txBox="1"/>
          <p:nvPr/>
        </p:nvSpPr>
        <p:spPr>
          <a:xfrm>
            <a:off x="125733" y="1031138"/>
            <a:ext cx="8839095" cy="5386091"/>
          </a:xfrm>
          <a:prstGeom prst="rect">
            <a:avLst/>
          </a:prstGeom>
          <a:noFill/>
        </p:spPr>
        <p:txBody>
          <a:bodyPr wrap="square" rtlCol="0">
            <a:spAutoFit/>
          </a:bodyPr>
          <a:lstStyle/>
          <a:p>
            <a:r>
              <a:rPr lang="en-US" sz="2000" b="1" dirty="0" smtClean="0"/>
              <a:t>A. </a:t>
            </a:r>
            <a:r>
              <a:rPr lang="en-US" b="1" dirty="0" smtClean="0"/>
              <a:t>Treat e-mail as a professional communication medium.</a:t>
            </a:r>
          </a:p>
          <a:p>
            <a:pPr marL="285750" indent="-285750">
              <a:buFont typeface="Arial"/>
              <a:buChar char="•"/>
            </a:pPr>
            <a:r>
              <a:rPr lang="en-US" dirty="0" smtClean="0"/>
              <a:t>Remember that business e-mail is more formal than personal e-mail.</a:t>
            </a:r>
          </a:p>
          <a:p>
            <a:pPr marL="285750" indent="-285750">
              <a:buFont typeface="Arial"/>
              <a:buChar char="•"/>
            </a:pPr>
            <a:r>
              <a:rPr lang="en-US" dirty="0" smtClean="0"/>
              <a:t>Recognize that e-mail message carry the same legal weight as other business documents.</a:t>
            </a:r>
          </a:p>
          <a:p>
            <a:pPr marL="285750" indent="-285750">
              <a:buFont typeface="Arial"/>
              <a:buChar char="•"/>
            </a:pPr>
            <a:r>
              <a:rPr lang="en-US" dirty="0" smtClean="0"/>
              <a:t>Follow company e-mail policy; understand the restrictions your company places on e-mail usage.</a:t>
            </a:r>
          </a:p>
          <a:p>
            <a:pPr marL="285750" indent="-285750">
              <a:buFont typeface="Arial"/>
              <a:buChar char="•"/>
            </a:pPr>
            <a:r>
              <a:rPr lang="en-US" dirty="0" smtClean="0"/>
              <a:t>Practice good e-mail hygiene by no opening suspicious messages, keeping virus protection up to date and following other company guidelines.</a:t>
            </a:r>
          </a:p>
          <a:p>
            <a:r>
              <a:rPr lang="en-US" b="1" dirty="0" smtClean="0"/>
              <a:t>B. Adapt the three-step process for effective e-mail.</a:t>
            </a:r>
          </a:p>
          <a:p>
            <a:pPr marL="285750" indent="-285750">
              <a:buFont typeface="Arial"/>
              <a:buChar char="•"/>
            </a:pPr>
            <a:r>
              <a:rPr lang="en-US" dirty="0" smtClean="0"/>
              <a:t>Make sure every e-mail message you send is necessary.</a:t>
            </a:r>
          </a:p>
          <a:p>
            <a:pPr marL="285750" indent="-285750">
              <a:buFont typeface="Arial"/>
              <a:buChar char="•"/>
            </a:pPr>
            <a:r>
              <a:rPr lang="en-US" dirty="0" smtClean="0"/>
              <a:t>Don’t cc or bcc anyone who doesn't really need to see the message.</a:t>
            </a:r>
          </a:p>
          <a:p>
            <a:pPr marL="285750" indent="-285750">
              <a:buFont typeface="Arial"/>
              <a:buChar char="•"/>
            </a:pPr>
            <a:r>
              <a:rPr lang="en-US" dirty="0" smtClean="0"/>
              <a:t>Follow the chain of command.</a:t>
            </a:r>
          </a:p>
          <a:p>
            <a:pPr marL="285750" indent="-285750">
              <a:buFont typeface="Arial"/>
              <a:buChar char="•"/>
            </a:pPr>
            <a:r>
              <a:rPr lang="en-US" dirty="0" smtClean="0"/>
              <a:t>Pay attention to the quality of your writing and use correct grammar, spelling, and punctuation.</a:t>
            </a:r>
          </a:p>
          <a:p>
            <a:pPr marL="285750" indent="-285750">
              <a:buFont typeface="Arial"/>
              <a:buChar char="•"/>
            </a:pPr>
            <a:r>
              <a:rPr lang="en-US" dirty="0" smtClean="0"/>
              <a:t>Make your subject lines informative by clearly identifying the purpose of your message.</a:t>
            </a:r>
          </a:p>
          <a:p>
            <a:pPr marL="285750" indent="-285750">
              <a:buFont typeface="Arial"/>
              <a:buChar char="•"/>
            </a:pPr>
            <a:r>
              <a:rPr lang="en-US" dirty="0" smtClean="0"/>
              <a:t>Make your subject lines compelling by wording them in a way that intrigues your audiences.</a:t>
            </a:r>
          </a:p>
          <a:p>
            <a:pPr marL="285750" indent="-285750">
              <a:buFont typeface="Arial"/>
              <a:buChar char="•"/>
            </a:pPr>
            <a:r>
              <a:rPr lang="en-US" dirty="0" smtClean="0"/>
              <a:t>Update the subject line if you reply to the same message back and forth multiple times.</a:t>
            </a:r>
          </a:p>
          <a:p>
            <a:pPr marL="285750" indent="-285750">
              <a:buFont typeface="Arial"/>
              <a:buChar char="•"/>
            </a:pPr>
            <a:r>
              <a:rPr lang="en-US" dirty="0" smtClean="0"/>
              <a:t>Keep your emotions under control.</a:t>
            </a:r>
          </a:p>
          <a:p>
            <a:pPr marL="285750" indent="-285750">
              <a:buFont typeface="Arial"/>
              <a:buChar char="•"/>
            </a:pPr>
            <a:r>
              <a:rPr lang="en-US" dirty="0" smtClean="0"/>
              <a:t>Don’t mark messages as “urgent” unless they truly are urgent.</a:t>
            </a:r>
          </a:p>
        </p:txBody>
      </p:sp>
      <p:sp>
        <p:nvSpPr>
          <p:cNvPr id="6" name="Footer Placeholder 5"/>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251480697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3" name="Rectangle 3"/>
          <p:cNvSpPr>
            <a:spLocks noGrp="1" noChangeArrowheads="1"/>
          </p:cNvSpPr>
          <p:nvPr>
            <p:ph type="title"/>
          </p:nvPr>
        </p:nvSpPr>
        <p:spPr>
          <a:xfrm>
            <a:off x="457200" y="381000"/>
            <a:ext cx="8229600" cy="1600200"/>
          </a:xfrm>
          <a:solidFill>
            <a:srgbClr val="292929"/>
          </a:solidFill>
          <a:ln w="12700">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Completing Business </a:t>
            </a:r>
            <a:br>
              <a:rPr lang="en-US" sz="4800">
                <a:solidFill>
                  <a:schemeClr val="bg1"/>
                </a:solidFill>
                <a:effectLst>
                  <a:outerShdw blurRad="38100" dist="38100" dir="2700000" algn="tl">
                    <a:srgbClr val="000000"/>
                  </a:outerShdw>
                </a:effectLst>
              </a:rPr>
            </a:br>
            <a:r>
              <a:rPr lang="en-US" sz="4800">
                <a:solidFill>
                  <a:schemeClr val="bg1"/>
                </a:solidFill>
                <a:effectLst>
                  <a:outerShdw blurRad="38100" dist="38100" dir="2700000" algn="tl">
                    <a:srgbClr val="000000"/>
                  </a:outerShdw>
                </a:effectLst>
              </a:rPr>
              <a:t>E-Mail</a:t>
            </a:r>
          </a:p>
        </p:txBody>
      </p:sp>
      <p:grpSp>
        <p:nvGrpSpPr>
          <p:cNvPr id="629776" name="Group 16"/>
          <p:cNvGrpSpPr>
            <a:grpSpLocks/>
          </p:cNvGrpSpPr>
          <p:nvPr/>
        </p:nvGrpSpPr>
        <p:grpSpPr bwMode="auto">
          <a:xfrm>
            <a:off x="457200" y="1981200"/>
            <a:ext cx="8229600" cy="4191000"/>
            <a:chOff x="288" y="1248"/>
            <a:chExt cx="5184" cy="2640"/>
          </a:xfrm>
        </p:grpSpPr>
        <p:sp>
          <p:nvSpPr>
            <p:cNvPr id="629762" name="Rectangle 2"/>
            <p:cNvSpPr>
              <a:spLocks noChangeArrowheads="1"/>
            </p:cNvSpPr>
            <p:nvPr/>
          </p:nvSpPr>
          <p:spPr bwMode="auto">
            <a:xfrm>
              <a:off x="288" y="1248"/>
              <a:ext cx="5184" cy="2640"/>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29765" name="Rectangle 5"/>
            <p:cNvSpPr>
              <a:spLocks noChangeArrowheads="1"/>
            </p:cNvSpPr>
            <p:nvPr/>
          </p:nvSpPr>
          <p:spPr bwMode="auto">
            <a:xfrm>
              <a:off x="432" y="2795"/>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Proofreading</a:t>
              </a:r>
            </a:p>
          </p:txBody>
        </p:sp>
        <p:sp>
          <p:nvSpPr>
            <p:cNvPr id="629766" name="Rectangle 6"/>
            <p:cNvSpPr>
              <a:spLocks noChangeArrowheads="1"/>
            </p:cNvSpPr>
            <p:nvPr/>
          </p:nvSpPr>
          <p:spPr bwMode="auto">
            <a:xfrm>
              <a:off x="2112" y="2795"/>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Signing</a:t>
              </a:r>
            </a:p>
          </p:txBody>
        </p:sp>
        <p:sp>
          <p:nvSpPr>
            <p:cNvPr id="629767" name="Rectangle 7"/>
            <p:cNvSpPr>
              <a:spLocks noChangeArrowheads="1"/>
            </p:cNvSpPr>
            <p:nvPr/>
          </p:nvSpPr>
          <p:spPr bwMode="auto">
            <a:xfrm>
              <a:off x="3792" y="2795"/>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Distributing</a:t>
              </a:r>
            </a:p>
          </p:txBody>
        </p:sp>
        <p:sp>
          <p:nvSpPr>
            <p:cNvPr id="629768" name="Rectangle 8"/>
            <p:cNvSpPr>
              <a:spLocks noChangeArrowheads="1"/>
            </p:cNvSpPr>
            <p:nvPr/>
          </p:nvSpPr>
          <p:spPr bwMode="auto">
            <a:xfrm>
              <a:off x="1056" y="1596"/>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Revising</a:t>
              </a:r>
            </a:p>
          </p:txBody>
        </p:sp>
        <p:sp>
          <p:nvSpPr>
            <p:cNvPr id="629769" name="Rectangle 9"/>
            <p:cNvSpPr>
              <a:spLocks noChangeArrowheads="1"/>
            </p:cNvSpPr>
            <p:nvPr/>
          </p:nvSpPr>
          <p:spPr bwMode="auto">
            <a:xfrm>
              <a:off x="3168" y="1596"/>
              <a:ext cx="1536" cy="901"/>
            </a:xfrm>
            <a:prstGeom prst="rect">
              <a:avLst/>
            </a:prstGeom>
            <a:gradFill rotWithShape="1">
              <a:gsLst>
                <a:gs pos="0">
                  <a:srgbClr val="D1C39F"/>
                </a:gs>
                <a:gs pos="17501">
                  <a:srgbClr val="F0EBD5"/>
                </a:gs>
                <a:gs pos="50000">
                  <a:srgbClr val="FFEFD1"/>
                </a:gs>
                <a:gs pos="82500">
                  <a:srgbClr val="F0EBD5"/>
                </a:gs>
                <a:gs pos="100000">
                  <a:srgbClr val="D1C39F"/>
                </a:gs>
              </a:gsLst>
              <a:lin ang="0" scaled="1"/>
            </a:gradFill>
            <a:ln w="12700">
              <a:solidFill>
                <a:schemeClr val="tx1"/>
              </a:solidFill>
              <a:miter lim="800000"/>
              <a:headEnd/>
              <a:tailEnd/>
            </a:ln>
            <a:effectLst>
              <a:outerShdw blurRad="63500" dist="107763" dir="2700000" algn="ctr" rotWithShape="0">
                <a:srgbClr val="5F5F5F">
                  <a:alpha val="50000"/>
                </a:srgbClr>
              </a:outerShdw>
            </a:effectLst>
          </p:spPr>
          <p:txBody>
            <a:bodyPr wrap="none" anchor="ctr"/>
            <a:lstStyle/>
            <a:p>
              <a:pPr algn="ctr"/>
              <a:r>
                <a:rPr lang="en-US" sz="2800" b="1">
                  <a:latin typeface="Arial" charset="0"/>
                </a:rPr>
                <a:t>Producing</a:t>
              </a:r>
            </a:p>
          </p:txBody>
        </p:sp>
        <p:cxnSp>
          <p:nvCxnSpPr>
            <p:cNvPr id="629770" name="AutoShape 10" descr="Parchment"/>
            <p:cNvCxnSpPr>
              <a:cxnSpLocks noChangeShapeType="1"/>
              <a:stCxn id="629763" idx="2"/>
              <a:endCxn id="629768" idx="0"/>
            </p:cNvCxnSpPr>
            <p:nvPr/>
          </p:nvCxnSpPr>
          <p:spPr bwMode="auto">
            <a:xfrm rot="5400000">
              <a:off x="2178" y="894"/>
              <a:ext cx="348" cy="1056"/>
            </a:xfrm>
            <a:prstGeom prst="bentConnector3">
              <a:avLst>
                <a:gd name="adj1" fmla="val 50000"/>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1" name="AutoShape 11" descr="Parchment"/>
            <p:cNvCxnSpPr>
              <a:cxnSpLocks noChangeShapeType="1"/>
              <a:stCxn id="629763" idx="2"/>
              <a:endCxn id="629769" idx="0"/>
            </p:cNvCxnSpPr>
            <p:nvPr/>
          </p:nvCxnSpPr>
          <p:spPr bwMode="auto">
            <a:xfrm rot="16200000" flipH="1">
              <a:off x="3234" y="894"/>
              <a:ext cx="348" cy="1056"/>
            </a:xfrm>
            <a:prstGeom prst="bentConnector3">
              <a:avLst>
                <a:gd name="adj1" fmla="val 50000"/>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2" name="AutoShape 12" descr="Parchment"/>
            <p:cNvCxnSpPr>
              <a:cxnSpLocks noChangeShapeType="1"/>
              <a:stCxn id="629768" idx="2"/>
              <a:endCxn id="629765" idx="0"/>
            </p:cNvCxnSpPr>
            <p:nvPr/>
          </p:nvCxnSpPr>
          <p:spPr bwMode="auto">
            <a:xfrm rot="5400000">
              <a:off x="1363" y="2334"/>
              <a:ext cx="298" cy="624"/>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3" name="AutoShape 13" descr="Parchment"/>
            <p:cNvCxnSpPr>
              <a:cxnSpLocks noChangeShapeType="1"/>
              <a:stCxn id="629768" idx="2"/>
              <a:endCxn id="629766" idx="0"/>
            </p:cNvCxnSpPr>
            <p:nvPr/>
          </p:nvCxnSpPr>
          <p:spPr bwMode="auto">
            <a:xfrm rot="16200000" flipH="1">
              <a:off x="2203" y="2118"/>
              <a:ext cx="298" cy="1056"/>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4" name="AutoShape 14" descr="Parchment"/>
            <p:cNvCxnSpPr>
              <a:cxnSpLocks noChangeShapeType="1"/>
              <a:stCxn id="629769" idx="2"/>
              <a:endCxn id="629766" idx="0"/>
            </p:cNvCxnSpPr>
            <p:nvPr/>
          </p:nvCxnSpPr>
          <p:spPr bwMode="auto">
            <a:xfrm rot="5400000">
              <a:off x="3259" y="2118"/>
              <a:ext cx="298" cy="1056"/>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9775" name="AutoShape 15" descr="Parchment"/>
            <p:cNvCxnSpPr>
              <a:cxnSpLocks noChangeShapeType="1"/>
              <a:stCxn id="629769" idx="2"/>
              <a:endCxn id="629767" idx="0"/>
            </p:cNvCxnSpPr>
            <p:nvPr/>
          </p:nvCxnSpPr>
          <p:spPr bwMode="auto">
            <a:xfrm rot="16200000" flipH="1">
              <a:off x="4099" y="2334"/>
              <a:ext cx="298" cy="624"/>
            </a:xfrm>
            <a:prstGeom prst="bentConnector3">
              <a:avLst>
                <a:gd name="adj1" fmla="val 49667"/>
              </a:avLst>
            </a:prstGeom>
            <a:no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776897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9" name="Rectangle 3"/>
          <p:cNvSpPr>
            <a:spLocks noGrp="1" noChangeArrowheads="1"/>
          </p:cNvSpPr>
          <p:nvPr>
            <p:ph type="title"/>
          </p:nvPr>
        </p:nvSpPr>
        <p:spPr>
          <a:xfrm>
            <a:off x="457200" y="381000"/>
            <a:ext cx="8229600" cy="1600200"/>
          </a:xfrm>
          <a:solidFill>
            <a:srgbClr val="000066"/>
          </a:solidFill>
          <a:ln w="19050">
            <a:solidFill>
              <a:schemeClr val="tx1"/>
            </a:solidFill>
            <a:miter lim="800000"/>
            <a:headEnd/>
            <a:tailEnd/>
          </a:ln>
        </p:spPr>
        <p:txBody>
          <a:bodyPr/>
          <a:lstStyle/>
          <a:p>
            <a:r>
              <a:rPr lang="en-US" sz="4800">
                <a:solidFill>
                  <a:schemeClr val="bg1"/>
                </a:solidFill>
                <a:effectLst>
                  <a:outerShdw blurRad="38100" dist="38100" dir="2700000" algn="tl">
                    <a:srgbClr val="000000"/>
                  </a:outerShdw>
                </a:effectLst>
              </a:rPr>
              <a:t>Business IM Benefits</a:t>
            </a:r>
          </a:p>
        </p:txBody>
      </p:sp>
      <p:grpSp>
        <p:nvGrpSpPr>
          <p:cNvPr id="633867" name="Group 11"/>
          <p:cNvGrpSpPr>
            <a:grpSpLocks/>
          </p:cNvGrpSpPr>
          <p:nvPr/>
        </p:nvGrpSpPr>
        <p:grpSpPr bwMode="auto">
          <a:xfrm>
            <a:off x="457200" y="1981200"/>
            <a:ext cx="8229600" cy="4191000"/>
            <a:chOff x="288" y="1248"/>
            <a:chExt cx="5184" cy="2640"/>
          </a:xfrm>
        </p:grpSpPr>
        <p:sp>
          <p:nvSpPr>
            <p:cNvPr id="633858" name="Rectangle 2" descr="Dotted diamond"/>
            <p:cNvSpPr>
              <a:spLocks noChangeArrowheads="1"/>
            </p:cNvSpPr>
            <p:nvPr/>
          </p:nvSpPr>
          <p:spPr bwMode="auto">
            <a:xfrm>
              <a:off x="288" y="124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0" name="Rectangle 4" descr="Dotted diamond"/>
            <p:cNvSpPr>
              <a:spLocks noChangeArrowheads="1"/>
            </p:cNvSpPr>
            <p:nvPr/>
          </p:nvSpPr>
          <p:spPr bwMode="auto">
            <a:xfrm>
              <a:off x="2880" y="124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1" name="Rectangle 5" descr="Dotted diamond"/>
            <p:cNvSpPr>
              <a:spLocks noChangeArrowheads="1"/>
            </p:cNvSpPr>
            <p:nvPr/>
          </p:nvSpPr>
          <p:spPr bwMode="auto">
            <a:xfrm>
              <a:off x="2880" y="256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2" name="Rectangle 6" descr="Dotted diamond"/>
            <p:cNvSpPr>
              <a:spLocks noChangeArrowheads="1"/>
            </p:cNvSpPr>
            <p:nvPr/>
          </p:nvSpPr>
          <p:spPr bwMode="auto">
            <a:xfrm>
              <a:off x="288" y="2568"/>
              <a:ext cx="2592" cy="1320"/>
            </a:xfrm>
            <a:prstGeom prst="rect">
              <a:avLst/>
            </a:prstGeom>
            <a:pattFill prst="dotDmnd">
              <a:fgClr>
                <a:srgbClr val="DDDDDD"/>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33863" name="AutoShape 7" descr="Dotted diamond"/>
            <p:cNvSpPr>
              <a:spLocks noChangeArrowheads="1"/>
            </p:cNvSpPr>
            <p:nvPr/>
          </p:nvSpPr>
          <p:spPr bwMode="auto">
            <a:xfrm>
              <a:off x="456" y="1434"/>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Rapid Response</a:t>
              </a:r>
            </a:p>
          </p:txBody>
        </p:sp>
        <p:sp>
          <p:nvSpPr>
            <p:cNvPr id="633864" name="AutoShape 8" descr="Dotted diamond"/>
            <p:cNvSpPr>
              <a:spLocks noChangeArrowheads="1"/>
            </p:cNvSpPr>
            <p:nvPr/>
          </p:nvSpPr>
          <p:spPr bwMode="auto">
            <a:xfrm>
              <a:off x="3048" y="1428"/>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Reduced Costs</a:t>
              </a:r>
            </a:p>
          </p:txBody>
        </p:sp>
        <p:sp>
          <p:nvSpPr>
            <p:cNvPr id="633865" name="AutoShape 9" descr="Dotted diamond"/>
            <p:cNvSpPr>
              <a:spLocks noChangeArrowheads="1"/>
            </p:cNvSpPr>
            <p:nvPr/>
          </p:nvSpPr>
          <p:spPr bwMode="auto">
            <a:xfrm>
              <a:off x="456" y="2748"/>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Conversational</a:t>
              </a:r>
              <a:endParaRPr lang="en-US" sz="3200" b="1">
                <a:latin typeface="Arial" charset="0"/>
                <a:cs typeface="Arial" charset="0"/>
              </a:endParaRPr>
            </a:p>
          </p:txBody>
        </p:sp>
        <p:sp>
          <p:nvSpPr>
            <p:cNvPr id="633866" name="AutoShape 10" descr="Dotted diamond"/>
            <p:cNvSpPr>
              <a:spLocks noChangeArrowheads="1"/>
            </p:cNvSpPr>
            <p:nvPr/>
          </p:nvSpPr>
          <p:spPr bwMode="auto">
            <a:xfrm>
              <a:off x="3048" y="2748"/>
              <a:ext cx="2256" cy="960"/>
            </a:xfrm>
            <a:prstGeom prst="flowChartAlternateProcess">
              <a:avLst/>
            </a:prstGeom>
            <a:pattFill prst="dotDmnd">
              <a:fgClr>
                <a:srgbClr val="DDDDDD"/>
              </a:fgClr>
              <a:bgClr>
                <a:schemeClr val="bg1"/>
              </a:bgClr>
            </a:pattFill>
            <a:ln>
              <a:noFill/>
            </a:ln>
            <a:effectLst>
              <a:prstShdw prst="shdw17" dist="17961" dir="2700000">
                <a:srgbClr val="DDDDDD">
                  <a:gamma/>
                  <a:shade val="60000"/>
                  <a:invGamma/>
                  <a:alpha val="74998"/>
                </a:srgbClr>
              </a:prstShdw>
            </a:effectLst>
            <a:extLst>
              <a:ext uri="{91240B29-F687-4f45-9708-019B960494DF}">
                <a14:hiddenLine xmlns:a14="http://schemas.microsoft.com/office/drawing/2010/main" w="19050">
                  <a:solidFill>
                    <a:schemeClr val="tx1"/>
                  </a:solidFill>
                  <a:miter lim="800000"/>
                  <a:headEnd/>
                  <a:tailEnd/>
                </a14:hiddenLine>
              </a:ext>
            </a:extLst>
          </p:spPr>
          <p:txBody>
            <a:bodyPr wrap="none" anchor="ctr"/>
            <a:lstStyle/>
            <a:p>
              <a:pPr algn="ctr"/>
              <a:r>
                <a:rPr lang="en-US" sz="3200" b="1">
                  <a:latin typeface="Arial" charset="0"/>
                </a:rPr>
                <a:t>Wide Availability</a:t>
              </a:r>
            </a:p>
          </p:txBody>
        </p:sp>
      </p:grpSp>
      <p:sp>
        <p:nvSpPr>
          <p:cNvPr id="2" name="Footer Placeholder 1"/>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1614817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a:xfrm>
            <a:off x="457200" y="381000"/>
            <a:ext cx="8229600" cy="1600200"/>
          </a:xfrm>
          <a:solidFill>
            <a:srgbClr val="660066"/>
          </a:solidFill>
          <a:ln w="19050">
            <a:solidFill>
              <a:schemeClr val="tx1"/>
            </a:solidFill>
            <a:miter lim="800000"/>
            <a:headEnd/>
            <a:tailEnd/>
          </a:ln>
        </p:spPr>
        <p:txBody>
          <a:bodyPr/>
          <a:lstStyle/>
          <a:p>
            <a:r>
              <a:rPr lang="en-US">
                <a:solidFill>
                  <a:schemeClr val="bg1"/>
                </a:solidFill>
                <a:effectLst>
                  <a:outerShdw blurRad="38100" dist="38100" dir="2700000" algn="tl">
                    <a:srgbClr val="000000"/>
                  </a:outerShdw>
                </a:effectLst>
              </a:rPr>
              <a:t>Workplace IM Guidelines</a:t>
            </a:r>
          </a:p>
        </p:txBody>
      </p:sp>
      <p:cxnSp>
        <p:nvCxnSpPr>
          <p:cNvPr id="670738" name="AutoShape 18"/>
          <p:cNvCxnSpPr>
            <a:cxnSpLocks noChangeShapeType="1"/>
            <a:stCxn id="670730" idx="1"/>
            <a:endCxn id="670730" idx="1"/>
          </p:cNvCxnSpPr>
          <p:nvPr/>
        </p:nvCxnSpPr>
        <p:spPr bwMode="auto">
          <a:xfrm>
            <a:off x="2514600" y="5334000"/>
            <a:ext cx="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670756" name="Group 36"/>
          <p:cNvGrpSpPr>
            <a:grpSpLocks/>
          </p:cNvGrpSpPr>
          <p:nvPr/>
        </p:nvGrpSpPr>
        <p:grpSpPr bwMode="auto">
          <a:xfrm>
            <a:off x="457200" y="1981200"/>
            <a:ext cx="8229600" cy="4191000"/>
            <a:chOff x="288" y="1248"/>
            <a:chExt cx="5184" cy="2640"/>
          </a:xfrm>
        </p:grpSpPr>
        <p:sp>
          <p:nvSpPr>
            <p:cNvPr id="670723" name="Rectangle 3"/>
            <p:cNvSpPr>
              <a:spLocks noChangeArrowheads="1"/>
            </p:cNvSpPr>
            <p:nvPr/>
          </p:nvSpPr>
          <p:spPr bwMode="auto">
            <a:xfrm>
              <a:off x="288" y="1248"/>
              <a:ext cx="5184" cy="2640"/>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670755" name="Group 35"/>
            <p:cNvGrpSpPr>
              <a:grpSpLocks/>
            </p:cNvGrpSpPr>
            <p:nvPr/>
          </p:nvGrpSpPr>
          <p:grpSpPr bwMode="auto">
            <a:xfrm>
              <a:off x="336" y="1344"/>
              <a:ext cx="5088" cy="2448"/>
              <a:chOff x="336" y="1344"/>
              <a:chExt cx="5088" cy="2448"/>
            </a:xfrm>
          </p:grpSpPr>
          <p:sp>
            <p:nvSpPr>
              <p:cNvPr id="670725" name="Rectangle 5"/>
              <p:cNvSpPr>
                <a:spLocks noChangeArrowheads="1"/>
              </p:cNvSpPr>
              <p:nvPr/>
            </p:nvSpPr>
            <p:spPr bwMode="auto">
              <a:xfrm>
                <a:off x="384" y="1344"/>
                <a:ext cx="4992" cy="2448"/>
              </a:xfrm>
              <a:prstGeom prst="rect">
                <a:avLst/>
              </a:prstGeom>
              <a:solidFill>
                <a:schemeClr val="bg1"/>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endParaRPr lang="en-US"/>
              </a:p>
            </p:txBody>
          </p:sp>
          <p:grpSp>
            <p:nvGrpSpPr>
              <p:cNvPr id="670754" name="Group 34"/>
              <p:cNvGrpSpPr>
                <a:grpSpLocks/>
              </p:cNvGrpSpPr>
              <p:nvPr/>
            </p:nvGrpSpPr>
            <p:grpSpPr bwMode="auto">
              <a:xfrm>
                <a:off x="336" y="1392"/>
                <a:ext cx="5088" cy="2304"/>
                <a:chOff x="336" y="1392"/>
                <a:chExt cx="5088" cy="2304"/>
              </a:xfrm>
            </p:grpSpPr>
            <p:sp>
              <p:nvSpPr>
                <p:cNvPr id="670727" name="Rectangle 7"/>
                <p:cNvSpPr>
                  <a:spLocks noChangeArrowheads="1"/>
                </p:cNvSpPr>
                <p:nvPr/>
              </p:nvSpPr>
              <p:spPr bwMode="auto">
                <a:xfrm>
                  <a:off x="2208" y="1968"/>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Multiple</a:t>
                  </a:r>
                </a:p>
                <a:p>
                  <a:pPr algn="ctr"/>
                  <a:r>
                    <a:rPr lang="en-US" sz="2800">
                      <a:latin typeface="Arial Narrow" charset="0"/>
                    </a:rPr>
                    <a:t>Conversations</a:t>
                  </a:r>
                </a:p>
              </p:txBody>
            </p:sp>
            <p:cxnSp>
              <p:nvCxnSpPr>
                <p:cNvPr id="670741" name="AutoShape 21"/>
                <p:cNvCxnSpPr>
                  <a:cxnSpLocks noChangeShapeType="1"/>
                  <a:stCxn id="670727" idx="2"/>
                  <a:endCxn id="670731" idx="0"/>
                </p:cNvCxnSpPr>
                <p:nvPr/>
              </p:nvCxnSpPr>
              <p:spPr bwMode="auto">
                <a:xfrm rot="16200000" flipH="1">
                  <a:off x="3624" y="1896"/>
                  <a:ext cx="384" cy="1872"/>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670733" name="Rectangle 13"/>
                <p:cNvSpPr>
                  <a:spLocks noChangeArrowheads="1"/>
                </p:cNvSpPr>
                <p:nvPr/>
              </p:nvSpPr>
              <p:spPr bwMode="auto">
                <a:xfrm>
                  <a:off x="1408" y="1392"/>
                  <a:ext cx="2928" cy="57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8100000" algn="ctr" rotWithShape="0">
                          <a:schemeClr val="bg2">
                            <a:alpha val="50000"/>
                          </a:schemeClr>
                        </a:outerShdw>
                      </a:effectLst>
                    </a14:hiddenEffects>
                  </a:ext>
                </a:extLst>
              </p:spPr>
              <p:txBody>
                <a:bodyPr wrap="none" anchor="ctr"/>
                <a:lstStyle/>
                <a:p>
                  <a:pPr algn="ctr"/>
                  <a:r>
                    <a:rPr lang="en-US" sz="3200" b="1">
                      <a:latin typeface="Arial" charset="0"/>
                    </a:rPr>
                    <a:t>Efficient and Effective</a:t>
                  </a:r>
                </a:p>
              </p:txBody>
            </p:sp>
            <p:sp>
              <p:nvSpPr>
                <p:cNvPr id="670726" name="Rectangle 6"/>
                <p:cNvSpPr>
                  <a:spLocks noChangeArrowheads="1"/>
                </p:cNvSpPr>
                <p:nvPr/>
              </p:nvSpPr>
              <p:spPr bwMode="auto">
                <a:xfrm>
                  <a:off x="336" y="1968"/>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Confidential</a:t>
                  </a:r>
                </a:p>
                <a:p>
                  <a:pPr algn="ctr"/>
                  <a:r>
                    <a:rPr lang="en-US" sz="2800">
                      <a:latin typeface="Arial Narrow" charset="0"/>
                    </a:rPr>
                    <a:t>Information</a:t>
                  </a:r>
                </a:p>
              </p:txBody>
            </p:sp>
            <p:sp>
              <p:nvSpPr>
                <p:cNvPr id="670728" name="Rectangle 8"/>
                <p:cNvSpPr>
                  <a:spLocks noChangeArrowheads="1"/>
                </p:cNvSpPr>
                <p:nvPr/>
              </p:nvSpPr>
              <p:spPr bwMode="auto">
                <a:xfrm>
                  <a:off x="4080" y="1968"/>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Security</a:t>
                  </a:r>
                </a:p>
                <a:p>
                  <a:pPr algn="ctr"/>
                  <a:r>
                    <a:rPr lang="en-US" sz="2800">
                      <a:latin typeface="Arial Narrow" charset="0"/>
                    </a:rPr>
                    <a:t>Guidelines</a:t>
                  </a:r>
                </a:p>
              </p:txBody>
            </p:sp>
            <p:cxnSp>
              <p:nvCxnSpPr>
                <p:cNvPr id="670734" name="AutoShape 14"/>
                <p:cNvCxnSpPr>
                  <a:cxnSpLocks noChangeShapeType="1"/>
                  <a:stCxn id="670733" idx="1"/>
                  <a:endCxn id="670726" idx="0"/>
                </p:cNvCxnSpPr>
                <p:nvPr/>
              </p:nvCxnSpPr>
              <p:spPr bwMode="auto">
                <a:xfrm rot="10800000" flipV="1">
                  <a:off x="1008" y="1680"/>
                  <a:ext cx="400" cy="288"/>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5" name="AutoShape 15"/>
                <p:cNvCxnSpPr>
                  <a:cxnSpLocks noChangeShapeType="1"/>
                  <a:stCxn id="670733" idx="3"/>
                  <a:endCxn id="670728" idx="0"/>
                </p:cNvCxnSpPr>
                <p:nvPr/>
              </p:nvCxnSpPr>
              <p:spPr bwMode="auto">
                <a:xfrm>
                  <a:off x="4336" y="1680"/>
                  <a:ext cx="416" cy="288"/>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6" name="AutoShape 16"/>
                <p:cNvCxnSpPr>
                  <a:cxnSpLocks noChangeShapeType="1"/>
                  <a:stCxn id="670726" idx="3"/>
                  <a:endCxn id="670727" idx="1"/>
                </p:cNvCxnSpPr>
                <p:nvPr/>
              </p:nvCxnSpPr>
              <p:spPr bwMode="auto">
                <a:xfrm>
                  <a:off x="1680" y="2304"/>
                  <a:ext cx="528"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7" name="AutoShape 17"/>
                <p:cNvCxnSpPr>
                  <a:cxnSpLocks noChangeShapeType="1"/>
                  <a:stCxn id="670727" idx="3"/>
                  <a:endCxn id="670728" idx="1"/>
                </p:cNvCxnSpPr>
                <p:nvPr/>
              </p:nvCxnSpPr>
              <p:spPr bwMode="auto">
                <a:xfrm>
                  <a:off x="3552" y="2304"/>
                  <a:ext cx="528"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39" name="AutoShape 19"/>
                <p:cNvCxnSpPr>
                  <a:cxnSpLocks noChangeShapeType="1"/>
                  <a:stCxn id="670727" idx="2"/>
                  <a:endCxn id="670729" idx="0"/>
                </p:cNvCxnSpPr>
                <p:nvPr/>
              </p:nvCxnSpPr>
              <p:spPr bwMode="auto">
                <a:xfrm rot="5400000">
                  <a:off x="1752" y="1896"/>
                  <a:ext cx="384" cy="1872"/>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40" name="AutoShape 20"/>
                <p:cNvCxnSpPr>
                  <a:cxnSpLocks noChangeShapeType="1"/>
                  <a:stCxn id="670727" idx="2"/>
                  <a:endCxn id="670730" idx="0"/>
                </p:cNvCxnSpPr>
                <p:nvPr/>
              </p:nvCxnSpPr>
              <p:spPr bwMode="auto">
                <a:xfrm rot="5400000">
                  <a:off x="2376" y="2520"/>
                  <a:ext cx="384" cy="624"/>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43" name="AutoShape 23"/>
                <p:cNvCxnSpPr>
                  <a:cxnSpLocks noChangeShapeType="1"/>
                  <a:stCxn id="670726" idx="2"/>
                  <a:endCxn id="670729" idx="0"/>
                </p:cNvCxnSpPr>
                <p:nvPr/>
              </p:nvCxnSpPr>
              <p:spPr bwMode="auto">
                <a:xfrm>
                  <a:off x="1008" y="2640"/>
                  <a:ext cx="0" cy="38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70744" name="AutoShape 24"/>
                <p:cNvCxnSpPr>
                  <a:cxnSpLocks noChangeShapeType="1"/>
                  <a:stCxn id="670728" idx="2"/>
                  <a:endCxn id="670731" idx="0"/>
                </p:cNvCxnSpPr>
                <p:nvPr/>
              </p:nvCxnSpPr>
              <p:spPr bwMode="auto">
                <a:xfrm>
                  <a:off x="4752" y="2640"/>
                  <a:ext cx="0" cy="384"/>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nvGrpSpPr>
                <p:cNvPr id="670753" name="Group 33"/>
                <p:cNvGrpSpPr>
                  <a:grpSpLocks/>
                </p:cNvGrpSpPr>
                <p:nvPr/>
              </p:nvGrpSpPr>
              <p:grpSpPr bwMode="auto">
                <a:xfrm>
                  <a:off x="336" y="3024"/>
                  <a:ext cx="5088" cy="672"/>
                  <a:chOff x="336" y="3024"/>
                  <a:chExt cx="5088" cy="672"/>
                </a:xfrm>
              </p:grpSpPr>
              <p:sp>
                <p:nvSpPr>
                  <p:cNvPr id="670729" name="Rectangle 9"/>
                  <p:cNvSpPr>
                    <a:spLocks noChangeArrowheads="1"/>
                  </p:cNvSpPr>
                  <p:nvPr/>
                </p:nvSpPr>
                <p:spPr bwMode="auto">
                  <a:xfrm>
                    <a:off x="336"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Personal</a:t>
                    </a:r>
                  </a:p>
                  <a:p>
                    <a:pPr algn="ctr"/>
                    <a:r>
                      <a:rPr lang="en-US" sz="2800">
                        <a:latin typeface="Arial Narrow" charset="0"/>
                      </a:rPr>
                      <a:t>Messages</a:t>
                    </a:r>
                  </a:p>
                </p:txBody>
              </p:sp>
              <p:sp>
                <p:nvSpPr>
                  <p:cNvPr id="670730" name="Rectangle 10"/>
                  <p:cNvSpPr>
                    <a:spLocks noChangeArrowheads="1"/>
                  </p:cNvSpPr>
                  <p:nvPr/>
                </p:nvSpPr>
                <p:spPr bwMode="auto">
                  <a:xfrm>
                    <a:off x="1584"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Usage</a:t>
                    </a:r>
                  </a:p>
                  <a:p>
                    <a:pPr algn="ctr"/>
                    <a:r>
                      <a:rPr lang="en-US" sz="2800">
                        <a:latin typeface="Arial Narrow" charset="0"/>
                      </a:rPr>
                      <a:t>Schedule</a:t>
                    </a:r>
                  </a:p>
                </p:txBody>
              </p:sp>
              <p:sp>
                <p:nvSpPr>
                  <p:cNvPr id="670731" name="Rectangle 11"/>
                  <p:cNvSpPr>
                    <a:spLocks noChangeArrowheads="1"/>
                  </p:cNvSpPr>
                  <p:nvPr/>
                </p:nvSpPr>
                <p:spPr bwMode="auto">
                  <a:xfrm>
                    <a:off x="4080"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Message</a:t>
                    </a:r>
                  </a:p>
                  <a:p>
                    <a:pPr algn="ctr"/>
                    <a:r>
                      <a:rPr lang="en-US" sz="2800">
                        <a:latin typeface="Arial Narrow" charset="0"/>
                      </a:rPr>
                      <a:t>Length</a:t>
                    </a:r>
                  </a:p>
                </p:txBody>
              </p:sp>
              <p:sp>
                <p:nvSpPr>
                  <p:cNvPr id="670751" name="Rectangle 31"/>
                  <p:cNvSpPr>
                    <a:spLocks noChangeArrowheads="1"/>
                  </p:cNvSpPr>
                  <p:nvPr/>
                </p:nvSpPr>
                <p:spPr bwMode="auto">
                  <a:xfrm>
                    <a:off x="2832" y="3024"/>
                    <a:ext cx="1344"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r>
                      <a:rPr lang="en-US" sz="2800">
                        <a:latin typeface="Arial Narrow" charset="0"/>
                      </a:rPr>
                      <a:t>Impromptu</a:t>
                    </a:r>
                  </a:p>
                  <a:p>
                    <a:pPr algn="ctr"/>
                    <a:r>
                      <a:rPr lang="en-US" sz="2800">
                        <a:latin typeface="Arial Narrow" charset="0"/>
                      </a:rPr>
                      <a:t>Meetings</a:t>
                    </a:r>
                  </a:p>
                </p:txBody>
              </p:sp>
            </p:grpSp>
            <p:cxnSp>
              <p:nvCxnSpPr>
                <p:cNvPr id="670752" name="AutoShape 32"/>
                <p:cNvCxnSpPr>
                  <a:cxnSpLocks noChangeShapeType="1"/>
                  <a:stCxn id="670727" idx="2"/>
                  <a:endCxn id="670751" idx="0"/>
                </p:cNvCxnSpPr>
                <p:nvPr/>
              </p:nvCxnSpPr>
              <p:spPr bwMode="auto">
                <a:xfrm rot="16200000" flipH="1">
                  <a:off x="3000" y="2520"/>
                  <a:ext cx="384" cy="624"/>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grpSp>
      <p:sp>
        <p:nvSpPr>
          <p:cNvPr id="3" name="Footer Placeholder 2"/>
          <p:cNvSpPr>
            <a:spLocks noGrp="1"/>
          </p:cNvSpPr>
          <p:nvPr>
            <p:ph type="ftr" sz="quarter" idx="11"/>
          </p:nvPr>
        </p:nvSpPr>
        <p:spPr/>
        <p:txBody>
          <a:bodyPr/>
          <a:lstStyle/>
          <a:p>
            <a:r>
              <a:rPr lang="en-US" smtClean="0"/>
              <a:t>TMT, BUS 251</a:t>
            </a:r>
            <a:endParaRPr lang="en-US"/>
          </a:p>
        </p:txBody>
      </p:sp>
    </p:spTree>
    <p:extLst>
      <p:ext uri="{BB962C8B-B14F-4D97-AF65-F5344CB8AC3E}">
        <p14:creationId xmlns:p14="http://schemas.microsoft.com/office/powerpoint/2010/main" val="79276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223</TotalTime>
  <Words>3217</Words>
  <Application>Microsoft Macintosh PowerPoint</Application>
  <PresentationFormat>On-screen Show (4:3)</PresentationFormat>
  <Paragraphs>329</Paragraphs>
  <Slides>30</Slides>
  <Notes>15</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Crafting Messages for Electronic Media</vt:lpstr>
      <vt:lpstr>Planning Business E-Mail </vt:lpstr>
      <vt:lpstr>PowerPoint Presentation</vt:lpstr>
      <vt:lpstr>PowerPoint Presentation</vt:lpstr>
      <vt:lpstr>Subject Line</vt:lpstr>
      <vt:lpstr>Effective Email Writing Techniques</vt:lpstr>
      <vt:lpstr>Completing Business  E-Mail</vt:lpstr>
      <vt:lpstr>Business IM Benefits</vt:lpstr>
      <vt:lpstr>Workplace IM Guidelines</vt:lpstr>
      <vt:lpstr>PowerPoint Presentation</vt:lpstr>
      <vt:lpstr>PowerPoint Presentation</vt:lpstr>
      <vt:lpstr>Writing Routine and Positive Messages</vt:lpstr>
      <vt:lpstr>Routine Requests</vt:lpstr>
      <vt:lpstr>Routine-Message Strategy</vt:lpstr>
      <vt:lpstr>PowerPoint Presentation</vt:lpstr>
      <vt:lpstr>Requesting Action</vt:lpstr>
      <vt:lpstr>Requesting Recommendation</vt:lpstr>
      <vt:lpstr>Routine Replies and Positive Messages</vt:lpstr>
      <vt:lpstr>PowerPoint Presentation</vt:lpstr>
      <vt:lpstr>PowerPoint Presentation</vt:lpstr>
      <vt:lpstr>Writing Negative Messages</vt:lpstr>
      <vt:lpstr>Goals of Negative Messages</vt:lpstr>
      <vt:lpstr>PowerPoint Presentation</vt:lpstr>
      <vt:lpstr> Choosing the Approach</vt:lpstr>
      <vt:lpstr>The Direct Approach</vt:lpstr>
      <vt:lpstr>PowerPoint Presentation</vt:lpstr>
      <vt:lpstr>The Indirect Approach</vt:lpstr>
      <vt:lpstr>PowerPoint Presentation</vt:lpstr>
      <vt:lpstr>PowerPoint Presentation</vt:lpstr>
      <vt:lpstr>Terminating Employment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Taufique Hossain</dc:creator>
  <cp:lastModifiedBy>Taufique Hossain</cp:lastModifiedBy>
  <cp:revision>20</cp:revision>
  <dcterms:created xsi:type="dcterms:W3CDTF">2012-03-03T19:13:52Z</dcterms:created>
  <dcterms:modified xsi:type="dcterms:W3CDTF">2012-06-10T21:03:57Z</dcterms:modified>
</cp:coreProperties>
</file>